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9144000"/>
  <p:notesSz cx="9926625" cy="6797675"/>
  <p:embeddedFontLs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  <p:ext uri="GoogleSlidesCustomDataVersion2">
      <go:slidesCustomData xmlns:go="http://customooxmlschemas.google.com/" r:id="rId29" roundtripDataSignature="AMtx7mgE9l0jZFbrB4cYerrFF4okRuK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43ABAB-A637-4C72-9B0D-0F9A1C1C3DBB}">
  <a:tblStyle styleId="{DD43ABAB-A637-4C72-9B0D-0F9A1C1C3DBB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E3E5E8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76B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3797C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4C7F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41" orient="horz"/>
        <p:guide pos="312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customschemas.google.com/relationships/presentationmetadata" Target="meta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2799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6456611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78802cf24_0_498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a78802cf24_0_498:notes"/>
          <p:cNvSpPr txBox="1"/>
          <p:nvPr>
            <p:ph idx="1" type="body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78802cf24_0_1031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a78802cf24_0_1031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78802cf24_0_1074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a78802cf24_0_1074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78802cf24_0_1125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ga78802cf24_0_1125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78802cf24_0_1133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ga78802cf24_0_1133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78802cf24_0_1141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a78802cf24_0_1141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78802cf24_0_1149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ga78802cf24_0_1149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78802cf24_0_1157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ga78802cf24_0_1157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78802cf24_0_1165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ga78802cf24_0_1165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78802cf24_0_543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a78802cf24_0_543:notes"/>
          <p:cNvSpPr txBox="1"/>
          <p:nvPr>
            <p:ph idx="1" type="body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78802cf24_0_645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a78802cf24_0_645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78802cf24_0_705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a78802cf24_0_705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78802cf24_0_761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a78802cf24_0_761:notes"/>
          <p:cNvSpPr txBox="1"/>
          <p:nvPr>
            <p:ph idx="1" type="body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78802cf24_0_807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a78802cf24_0_807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78802cf24_0_901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a78802cf24_0_901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78802cf24_0_943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a78802cf24_0_943:notes"/>
          <p:cNvSpPr txBox="1"/>
          <p:nvPr>
            <p:ph idx="1" type="body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78802cf24_0_988:notes"/>
          <p:cNvSpPr txBox="1"/>
          <p:nvPr>
            <p:ph idx="1" type="body"/>
          </p:nvPr>
        </p:nvSpPr>
        <p:spPr>
          <a:xfrm>
            <a:off x="1323550" y="3228896"/>
            <a:ext cx="72795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a78802cf24_0_988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a78802cf24_0_491"/>
          <p:cNvSpPr txBox="1"/>
          <p:nvPr>
            <p:ph idx="12" type="sldNum"/>
          </p:nvPr>
        </p:nvSpPr>
        <p:spPr>
          <a:xfrm>
            <a:off x="8610175" y="6528133"/>
            <a:ext cx="4245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 - corail - 2">
  <p:cSld name="BLANK_1_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78802cf24_0_674"/>
          <p:cNvSpPr/>
          <p:nvPr/>
        </p:nvSpPr>
        <p:spPr>
          <a:xfrm>
            <a:off x="212850" y="271800"/>
            <a:ext cx="8718300" cy="6314400"/>
          </a:xfrm>
          <a:prstGeom prst="round2DiagRect">
            <a:avLst>
              <a:gd fmla="val 0" name="adj1"/>
              <a:gd fmla="val 4830" name="adj2"/>
            </a:avLst>
          </a:prstGeom>
          <a:solidFill>
            <a:srgbClr val="E95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a78802cf24_0_674"/>
          <p:cNvSpPr txBox="1"/>
          <p:nvPr>
            <p:ph idx="12" type="sldNum"/>
          </p:nvPr>
        </p:nvSpPr>
        <p:spPr>
          <a:xfrm>
            <a:off x="8610175" y="6528133"/>
            <a:ext cx="4245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58" name="Google Shape;58;ga78802cf24_0_674"/>
          <p:cNvSpPr txBox="1"/>
          <p:nvPr>
            <p:ph idx="1" type="subTitle"/>
          </p:nvPr>
        </p:nvSpPr>
        <p:spPr>
          <a:xfrm>
            <a:off x="1760700" y="4104600"/>
            <a:ext cx="28908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ga78802cf24_0_674"/>
          <p:cNvSpPr txBox="1"/>
          <p:nvPr>
            <p:ph type="title"/>
          </p:nvPr>
        </p:nvSpPr>
        <p:spPr>
          <a:xfrm>
            <a:off x="1438475" y="1927813"/>
            <a:ext cx="44442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1">
  <p:cSld name="BLANK_3">
    <p:bg>
      <p:bgPr>
        <a:solidFill>
          <a:srgbClr val="F2F2F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78802cf24_0_690"/>
          <p:cNvSpPr txBox="1"/>
          <p:nvPr>
            <p:ph idx="12" type="sldNum"/>
          </p:nvPr>
        </p:nvSpPr>
        <p:spPr>
          <a:xfrm>
            <a:off x="8610175" y="6528133"/>
            <a:ext cx="4245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3">
  <p:cSld name="BLANK_2">
    <p:bg>
      <p:bgPr>
        <a:solidFill>
          <a:srgbClr val="F2F2F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78802cf24_0_692"/>
          <p:cNvSpPr txBox="1"/>
          <p:nvPr>
            <p:ph type="title"/>
          </p:nvPr>
        </p:nvSpPr>
        <p:spPr>
          <a:xfrm>
            <a:off x="738357" y="539567"/>
            <a:ext cx="38715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5 1">
  <p:cSld name="BLANK_2_1_2_1">
    <p:bg>
      <p:bgPr>
        <a:solidFill>
          <a:srgbClr val="E95F47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78802cf24_0_694"/>
          <p:cNvSpPr txBox="1"/>
          <p:nvPr>
            <p:ph idx="1" type="body"/>
          </p:nvPr>
        </p:nvSpPr>
        <p:spPr>
          <a:xfrm>
            <a:off x="3635075" y="2272533"/>
            <a:ext cx="4998900" cy="18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AutoNum type="arabicPeriod"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rabi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rabi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ga78802cf24_0_694"/>
          <p:cNvSpPr txBox="1"/>
          <p:nvPr>
            <p:ph idx="12" type="sldNum"/>
          </p:nvPr>
        </p:nvSpPr>
        <p:spPr>
          <a:xfrm>
            <a:off x="8457775" y="6528133"/>
            <a:ext cx="4245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67" name="Google Shape;67;ga78802cf24_0_694"/>
          <p:cNvSpPr txBox="1"/>
          <p:nvPr>
            <p:ph type="title"/>
          </p:nvPr>
        </p:nvSpPr>
        <p:spPr>
          <a:xfrm>
            <a:off x="738357" y="539567"/>
            <a:ext cx="38715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a78802cf24_0_694"/>
          <p:cNvSpPr txBox="1"/>
          <p:nvPr/>
        </p:nvSpPr>
        <p:spPr>
          <a:xfrm>
            <a:off x="408025" y="6439467"/>
            <a:ext cx="22476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pl-PL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Nom de la présentation</a:t>
            </a:r>
            <a:endParaRPr b="0" i="1" sz="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a78802cf24_0_694"/>
          <p:cNvSpPr/>
          <p:nvPr/>
        </p:nvSpPr>
        <p:spPr>
          <a:xfrm>
            <a:off x="257372" y="6423707"/>
            <a:ext cx="147913" cy="201601"/>
          </a:xfrm>
          <a:custGeom>
            <a:rect b="b" l="l" r="r" t="t"/>
            <a:pathLst>
              <a:path extrusionOk="0" h="557" w="557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 - corail - 1">
  <p:cSld name="BLANK_1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78802cf24_0_700"/>
          <p:cNvSpPr txBox="1"/>
          <p:nvPr>
            <p:ph idx="12" type="sldNum"/>
          </p:nvPr>
        </p:nvSpPr>
        <p:spPr>
          <a:xfrm>
            <a:off x="8610175" y="6528133"/>
            <a:ext cx="4245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  <p:sp>
        <p:nvSpPr>
          <p:cNvPr id="72" name="Google Shape;72;ga78802cf24_0_700"/>
          <p:cNvSpPr txBox="1"/>
          <p:nvPr>
            <p:ph idx="1" type="subTitle"/>
          </p:nvPr>
        </p:nvSpPr>
        <p:spPr>
          <a:xfrm>
            <a:off x="1464600" y="4104600"/>
            <a:ext cx="36684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1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a78802cf24_0_700"/>
          <p:cNvSpPr txBox="1"/>
          <p:nvPr>
            <p:ph type="title"/>
          </p:nvPr>
        </p:nvSpPr>
        <p:spPr>
          <a:xfrm>
            <a:off x="1686675" y="1927800"/>
            <a:ext cx="44442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ga78802cf24_0_700"/>
          <p:cNvSpPr/>
          <p:nvPr/>
        </p:nvSpPr>
        <p:spPr>
          <a:xfrm>
            <a:off x="212850" y="271800"/>
            <a:ext cx="8718300" cy="6314400"/>
          </a:xfrm>
          <a:prstGeom prst="round2DiagRect">
            <a:avLst>
              <a:gd fmla="val 0" name="adj1"/>
              <a:gd fmla="val 4830" name="adj2"/>
            </a:avLst>
          </a:prstGeom>
          <a:solidFill>
            <a:srgbClr val="E95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>
  <p:cSld name="Image avec légende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201600" y="201600"/>
            <a:ext cx="8748000" cy="6492138"/>
          </a:xfrm>
          <a:prstGeom prst="round2DiagRect">
            <a:avLst>
              <a:gd fmla="val 0" name="adj1"/>
              <a:gd fmla="val 5243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/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" type="body"/>
          </p:nvPr>
        </p:nvSpPr>
        <p:spPr>
          <a:xfrm>
            <a:off x="1844675" y="3474156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 i="1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descr="C:\Users\griffet.anne\Desktop\veolia2.png" id="21" name="Google Shape;2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4015" y="16475"/>
            <a:ext cx="2221593" cy="80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>
  <p:cSld name="Diapositive de titr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/>
          <p:nvPr>
            <p:ph idx="2" type="pic"/>
          </p:nvPr>
        </p:nvSpPr>
        <p:spPr>
          <a:xfrm rot="10800000">
            <a:off x="200811" y="200688"/>
            <a:ext cx="8748000" cy="6494400"/>
          </a:xfrm>
          <a:prstGeom prst="round2DiagRect">
            <a:avLst>
              <a:gd fmla="val 0" name="adj1"/>
              <a:gd fmla="val 7353" name="adj2"/>
            </a:avLst>
          </a:prstGeom>
          <a:noFill/>
          <a:ln>
            <a:noFill/>
          </a:ln>
        </p:spPr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5054" y="200691"/>
            <a:ext cx="2228776" cy="62339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9"/>
          <p:cNvSpPr txBox="1"/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1" sz="28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" type="subTitle"/>
          </p:nvPr>
        </p:nvSpPr>
        <p:spPr>
          <a:xfrm>
            <a:off x="2301974" y="1729326"/>
            <a:ext cx="4583380" cy="98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 i="1" sz="180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5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ux contenus">
  <p:cSld name="1_Deux contenu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idx="1" type="body"/>
          </p:nvPr>
        </p:nvSpPr>
        <p:spPr>
          <a:xfrm>
            <a:off x="609599" y="1930400"/>
            <a:ext cx="7936089" cy="4301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C9E9F"/>
              </a:buClr>
              <a:buSzPts val="1400"/>
              <a:buFont typeface="Arial"/>
              <a:buChar char="•"/>
              <a:defRPr b="0" sz="2000"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2001A"/>
              </a:buClr>
              <a:buSzPts val="1120"/>
              <a:buFont typeface="Arial"/>
              <a:buChar char="•"/>
              <a:defRPr b="0" i="1" sz="1600">
                <a:solidFill>
                  <a:srgbClr val="E2001A"/>
                </a:solidFill>
              </a:defRPr>
            </a:lvl2pPr>
            <a:lvl3pPr indent="-2667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E2001A"/>
              </a:buClr>
              <a:buSzPts val="600"/>
              <a:buFont typeface="Arial"/>
              <a:buChar char="•"/>
              <a:defRPr b="0" sz="1200"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b="0" sz="1400"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b="0" sz="1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30"/>
          <p:cNvSpPr/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fmla="val 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1" type="ftr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2" type="sldNum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contenu">
  <p:cSld name="1_Titre et conten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/>
          <p:nvPr/>
        </p:nvSpPr>
        <p:spPr>
          <a:xfrm rot="10800000">
            <a:off x="201600" y="1501775"/>
            <a:ext cx="8748000" cy="5191963"/>
          </a:xfrm>
          <a:prstGeom prst="round1Rect">
            <a:avLst>
              <a:gd fmla="val 7152" name="adj"/>
            </a:avLst>
          </a:prstGeom>
          <a:solidFill>
            <a:srgbClr val="58585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953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Courier New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griffet.anne\Desktop\veolia2.png" id="34" name="Google Shape;3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4015" y="1317559"/>
            <a:ext cx="2221593" cy="80761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201600" y="1501775"/>
            <a:ext cx="8718550" cy="5191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i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 i="1"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None/>
              <a:defRPr i="1"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i="1"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i="1"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7" name="Google Shape;37;p31"/>
          <p:cNvSpPr/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fmla="val 2867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FULL + logo" showMasterSp="0">
  <p:cSld name="1_IMAGE FULL + logo">
    <p:bg>
      <p:bgPr>
        <a:solidFill>
          <a:srgbClr val="FFFFFF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ga78802cf24_0_88"/>
          <p:cNvPicPr preferRelativeResize="0"/>
          <p:nvPr/>
        </p:nvPicPr>
        <p:blipFill rotWithShape="1">
          <a:blip r:embed="rId2">
            <a:alphaModFix/>
          </a:blip>
          <a:srcRect b="8368" l="0" r="0" t="8368"/>
          <a:stretch/>
        </p:blipFill>
        <p:spPr>
          <a:xfrm>
            <a:off x="0" y="0"/>
            <a:ext cx="914399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ga78802cf24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a78802cf24_0_672"/>
          <p:cNvSpPr txBox="1"/>
          <p:nvPr>
            <p:ph idx="12" type="sldNum"/>
          </p:nvPr>
        </p:nvSpPr>
        <p:spPr>
          <a:xfrm>
            <a:off x="8610175" y="6528133"/>
            <a:ext cx="4245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4D5D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i="0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4">
  <p:cSld name="BLANK_2_1">
    <p:bg>
      <p:bgPr>
        <a:solidFill>
          <a:srgbClr val="F2F2F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a78802cf24_0_685"/>
          <p:cNvSpPr txBox="1"/>
          <p:nvPr>
            <p:ph type="title"/>
          </p:nvPr>
        </p:nvSpPr>
        <p:spPr>
          <a:xfrm>
            <a:off x="738357" y="539567"/>
            <a:ext cx="38715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ga78802cf24_0_685"/>
          <p:cNvSpPr txBox="1"/>
          <p:nvPr>
            <p:ph idx="12" type="sldNum"/>
          </p:nvPr>
        </p:nvSpPr>
        <p:spPr>
          <a:xfrm>
            <a:off x="8457775" y="6528133"/>
            <a:ext cx="4245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47" name="Google Shape;47;ga78802cf24_0_685"/>
          <p:cNvSpPr txBox="1"/>
          <p:nvPr/>
        </p:nvSpPr>
        <p:spPr>
          <a:xfrm>
            <a:off x="408025" y="6439467"/>
            <a:ext cx="22476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pl-PL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Nom de la présentation</a:t>
            </a:r>
            <a:endParaRPr b="0" i="1" sz="6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a78802cf24_0_685"/>
          <p:cNvSpPr/>
          <p:nvPr/>
        </p:nvSpPr>
        <p:spPr>
          <a:xfrm>
            <a:off x="257372" y="6423707"/>
            <a:ext cx="147913" cy="201601"/>
          </a:xfrm>
          <a:custGeom>
            <a:rect b="b" l="l" r="r" t="t"/>
            <a:pathLst>
              <a:path extrusionOk="0" h="557" w="557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5">
  <p:cSld name="BLANK_2_1_2">
    <p:bg>
      <p:bgPr>
        <a:solidFill>
          <a:srgbClr val="F2F2F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a78802cf24_0_679"/>
          <p:cNvSpPr txBox="1"/>
          <p:nvPr>
            <p:ph idx="1" type="body"/>
          </p:nvPr>
        </p:nvSpPr>
        <p:spPr>
          <a:xfrm>
            <a:off x="3635075" y="2272533"/>
            <a:ext cx="4998900" cy="18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AutoNum type="arabicPeriod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lpha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romanLcPeriod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ga78802cf24_0_679"/>
          <p:cNvSpPr txBox="1"/>
          <p:nvPr>
            <p:ph idx="12" type="sldNum"/>
          </p:nvPr>
        </p:nvSpPr>
        <p:spPr>
          <a:xfrm>
            <a:off x="8457775" y="6528133"/>
            <a:ext cx="4245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1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52" name="Google Shape;52;ga78802cf24_0_679"/>
          <p:cNvSpPr txBox="1"/>
          <p:nvPr>
            <p:ph type="title"/>
          </p:nvPr>
        </p:nvSpPr>
        <p:spPr>
          <a:xfrm>
            <a:off x="738357" y="539567"/>
            <a:ext cx="38715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a78802cf24_0_679"/>
          <p:cNvSpPr txBox="1"/>
          <p:nvPr/>
        </p:nvSpPr>
        <p:spPr>
          <a:xfrm>
            <a:off x="408025" y="6439467"/>
            <a:ext cx="2247600" cy="1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54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pl-PL" sz="6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Nom de la présentation</a:t>
            </a:r>
            <a:endParaRPr b="0" i="1" sz="6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a78802cf24_0_679"/>
          <p:cNvSpPr/>
          <p:nvPr/>
        </p:nvSpPr>
        <p:spPr>
          <a:xfrm>
            <a:off x="257372" y="6423707"/>
            <a:ext cx="147913" cy="201601"/>
          </a:xfrm>
          <a:custGeom>
            <a:rect b="b" l="l" r="r" t="t"/>
            <a:pathLst>
              <a:path extrusionOk="0" h="557" w="557">
                <a:moveTo>
                  <a:pt x="557" y="278"/>
                </a:moveTo>
                <a:cubicBezTo>
                  <a:pt x="557" y="432"/>
                  <a:pt x="432" y="557"/>
                  <a:pt x="278" y="557"/>
                </a:cubicBezTo>
                <a:cubicBezTo>
                  <a:pt x="125" y="557"/>
                  <a:pt x="0" y="432"/>
                  <a:pt x="0" y="278"/>
                </a:cubicBezTo>
                <a:cubicBezTo>
                  <a:pt x="0" y="125"/>
                  <a:pt x="125" y="0"/>
                  <a:pt x="278" y="0"/>
                </a:cubicBezTo>
                <a:cubicBezTo>
                  <a:pt x="432" y="0"/>
                  <a:pt x="557" y="125"/>
                  <a:pt x="557" y="278"/>
                </a:cubicBezTo>
                <a:close/>
                <a:moveTo>
                  <a:pt x="339" y="305"/>
                </a:moveTo>
                <a:cubicBezTo>
                  <a:pt x="348" y="347"/>
                  <a:pt x="314" y="399"/>
                  <a:pt x="280" y="438"/>
                </a:cubicBezTo>
                <a:cubicBezTo>
                  <a:pt x="388" y="436"/>
                  <a:pt x="476" y="348"/>
                  <a:pt x="476" y="240"/>
                </a:cubicBezTo>
                <a:cubicBezTo>
                  <a:pt x="476" y="131"/>
                  <a:pt x="388" y="42"/>
                  <a:pt x="278" y="42"/>
                </a:cubicBezTo>
                <a:cubicBezTo>
                  <a:pt x="169" y="42"/>
                  <a:pt x="80" y="131"/>
                  <a:pt x="80" y="240"/>
                </a:cubicBezTo>
                <a:cubicBezTo>
                  <a:pt x="80" y="348"/>
                  <a:pt x="169" y="436"/>
                  <a:pt x="277" y="438"/>
                </a:cubicBezTo>
                <a:cubicBezTo>
                  <a:pt x="243" y="399"/>
                  <a:pt x="208" y="347"/>
                  <a:pt x="217" y="305"/>
                </a:cubicBezTo>
                <a:cubicBezTo>
                  <a:pt x="225" y="261"/>
                  <a:pt x="257" y="247"/>
                  <a:pt x="278" y="247"/>
                </a:cubicBezTo>
                <a:cubicBezTo>
                  <a:pt x="300" y="247"/>
                  <a:pt x="332" y="261"/>
                  <a:pt x="339" y="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fmla="val 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956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0000"/>
              </a:buClr>
              <a:buSzPts val="960"/>
              <a:buFont typeface="Courier New"/>
              <a:buChar char="o"/>
              <a:defRPr b="0" i="1" sz="1600" u="none" cap="none" strike="noStrike">
                <a:solidFill>
                  <a:srgbClr val="E2001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63525" lvl="2" marL="13716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F20000"/>
              </a:buClr>
              <a:buSzPts val="550"/>
              <a:buFont typeface="Courier New"/>
              <a:buChar char="o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1" type="ftr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2" type="sldNum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4" name="Google Shape;14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33657" y="6518573"/>
            <a:ext cx="108000" cy="10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a78802cf24_0_4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7050" y="290775"/>
            <a:ext cx="4646951" cy="635514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a78802cf24_0_498"/>
          <p:cNvSpPr/>
          <p:nvPr/>
        </p:nvSpPr>
        <p:spPr>
          <a:xfrm rot="10800000">
            <a:off x="208500" y="274250"/>
            <a:ext cx="5574000" cy="6388200"/>
          </a:xfrm>
          <a:prstGeom prst="round1Rect">
            <a:avLst>
              <a:gd fmla="val 4925" name="adj"/>
            </a:avLst>
          </a:prstGeom>
          <a:solidFill>
            <a:srgbClr val="E95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a78802cf24_0_498"/>
          <p:cNvSpPr txBox="1"/>
          <p:nvPr>
            <p:ph idx="4294967295" type="title"/>
          </p:nvPr>
        </p:nvSpPr>
        <p:spPr>
          <a:xfrm>
            <a:off x="1184725" y="2199125"/>
            <a:ext cx="4857300" cy="28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l-PL" sz="2900"/>
              <a:t>Środki bezpieczeństwa</a:t>
            </a:r>
            <a:endParaRPr sz="2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l-PL" sz="2900"/>
              <a:t>i sposób postępowania </a:t>
            </a:r>
            <a:endParaRPr sz="2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l-PL" sz="2900"/>
              <a:t>w przypadku poważnej awarii przemysłowej</a:t>
            </a:r>
            <a:endParaRPr sz="2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sz="2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l-PL" sz="2500"/>
              <a:t>Veolia Energia Poznań S.A.</a:t>
            </a:r>
            <a:endParaRPr sz="2500"/>
          </a:p>
        </p:txBody>
      </p:sp>
      <p:pic>
        <p:nvPicPr>
          <p:cNvPr descr="Veolia.png" id="82" name="Google Shape;82;ga78802cf24_0_4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213310"/>
            <a:ext cx="9144000" cy="58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78802cf24_0_1031"/>
          <p:cNvSpPr txBox="1"/>
          <p:nvPr/>
        </p:nvSpPr>
        <p:spPr>
          <a:xfrm>
            <a:off x="650425" y="1860175"/>
            <a:ext cx="79395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Gospodarka olejowa wyposażona jest w następujące instalacje gaśnicze i zabezpieczające: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a) Zbiornik oleju opałowego lekkiego V 4000 m3: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	- półstała instalacja gaśnicza na pianę ciężką,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b) Przestrzeń pomiędzy zbiornikiem oleju lekkiego V 4000m3 a ścianą osłonową: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	- półstała instalacja gaśnicza na pianę ciężką,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c) Misy zbiorników oleju opałowego ciężkiego: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        - półstała instalacja gaśnicza na pianę średnią.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d) Pompownia oleju opałowego ciężkiego: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- półstała instalacja gaśnicza na pianę średnią,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- wewnętrzna instalacja hydrantowa.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e) Łapacz oleju: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       - półstała instalacja gaśnicza na pianę średnią.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Teren całego zakładu chroniony jest zewnętrzną siecią hydrantową o ciśnieniu 0,6-0,8 MPa.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Dodatkowo zakład został wyposażony w agregat pompowy Diesla zapewniający wodę do celów ppoż. w przypadku tzw. Black-out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a78802cf24_0_1031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198" name="Google Shape;198;ga78802cf24_0_1031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ga78802cf24_0_1031"/>
          <p:cNvSpPr txBox="1"/>
          <p:nvPr>
            <p:ph type="title"/>
          </p:nvPr>
        </p:nvSpPr>
        <p:spPr>
          <a:xfrm>
            <a:off x="696925" y="607600"/>
            <a:ext cx="55464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l-PL"/>
              <a:t>OPIS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ZABEZPIECZEŃ PRZECIWPOŻAROWYCH</a:t>
            </a:r>
            <a:endParaRPr/>
          </a:p>
        </p:txBody>
      </p:sp>
      <p:sp>
        <p:nvSpPr>
          <p:cNvPr id="200" name="Google Shape;200;ga78802cf24_0_1031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78802cf24_0_1074"/>
          <p:cNvSpPr txBox="1"/>
          <p:nvPr/>
        </p:nvSpPr>
        <p:spPr>
          <a:xfrm>
            <a:off x="650425" y="1860175"/>
            <a:ext cx="83307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Na terenie Elektrociepłowni Karolin obowiązują następujące instrukcje mające na celu szczegółowe określenie zasad postępowania poszczególnych pracowników na wypadek wystąpienia zagrożenia: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0807" lvl="0" marL="179387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Instrukcja ogólna przeciwpożarowa</a:t>
            </a: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– zawierająca podstawowe informacje dotyczące przestrzegania przepisów przeciwpożarowych oraz obowiązujących instrukcji i zasad mających wpływ na bezpieczeństwo w zakładzie,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0807" lvl="0" marL="179387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Instrukcja alarmowania na wypadek powstania pożaru lub innego miejscowego zagrożenia</a:t>
            </a: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– zawierająca zasady alarmowania wewnętrznego oraz zewnętrznych służb ratowniczych, a także podstawowe zasady prowadzenia akcji ratowniczo – gaśniczej na terenie zakładu  przez pracowników oraz ratowników Nieetatowej Grupy Ratowniczej Veolia Energia Poznań S.A.,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Szczegółowe </a:t>
            </a: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Instrukcje Eksploatacji</a:t>
            </a: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poszczególnych urządzeń i  instalacji</a:t>
            </a:r>
            <a:endParaRPr b="1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a78802cf24_0_1074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207" name="Google Shape;207;ga78802cf24_0_1074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ga78802cf24_0_1074"/>
          <p:cNvSpPr txBox="1"/>
          <p:nvPr>
            <p:ph type="title"/>
          </p:nvPr>
        </p:nvSpPr>
        <p:spPr>
          <a:xfrm>
            <a:off x="738346" y="539575"/>
            <a:ext cx="62733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/>
              <a:t>SPOSOBY POSTĘPOWANIA I OSTRZEGANIA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PRACOWNIKÓW</a:t>
            </a:r>
            <a:endParaRPr/>
          </a:p>
        </p:txBody>
      </p:sp>
      <p:sp>
        <p:nvSpPr>
          <p:cNvPr id="209" name="Google Shape;209;ga78802cf24_0_1074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78802cf24_0_1125"/>
          <p:cNvSpPr txBox="1"/>
          <p:nvPr/>
        </p:nvSpPr>
        <p:spPr>
          <a:xfrm>
            <a:off x="650425" y="1860175"/>
            <a:ext cx="83307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3464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W przypadku powstania awarii należy :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lphaLcParenR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zachować spokój, nie wywoływać paniki,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lphaLcParenR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zaalarmować wszelkimi dostępnymi sposobami osoby znajdujące się w zagrożonym obszarze, budynku (pomieszczeniu),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lphaLcParenR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zawiadomić o powstałym pożarze lub innym miejscowym zagrożeniu: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19999" marR="0" rtl="0" algn="l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accent6"/>
              </a:buClr>
              <a:buSzPts val="918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Dyżurnego Inżyniera Ruchu (DIR) – </a:t>
            </a: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tel. 1222</a:t>
            </a: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lub Dyżurnego Ruchu, t</a:t>
            </a: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el. alarmowy 1112</a:t>
            </a: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, (który niezwłocznie zawiadamia DIR), podając następujące informacje: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○ miejsce powstania pożaru/awarii,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○ z czego wynika zagrożenie (co się dzieje, jaka jest przyczyna),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○ czy występuje zagrożenie ludzi,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○ czy w budynku, pomieszczeniu objętym pożarem znajdują się materiały pożarowo niebezpieczne (np. butle z gazami lub pojemniki z cieczami łatwopalnymi),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○ nazwisko i numer telefonu, z którego powiadamia.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accent6"/>
              </a:buClr>
              <a:buSzPts val="918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Uwaga: </a:t>
            </a: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słuchawkę można odłożyć dopiero po potwierdzeniu przyjęcia zgłoszenia</a:t>
            </a: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accent6"/>
              </a:buClr>
              <a:buSzPts val="918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accent6"/>
              </a:buClr>
              <a:buSzPts val="1530"/>
              <a:buFont typeface="Arial"/>
              <a:buAutoNum type="arabicPeriod" startAt="2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Dyżurny Inżynier Ruchu po otrzymaniu informacji o pożarze lub innym miejscowym zagrożeniu powinien zaalarmować Państwową Straż Pożarną, Nieetatową Grupę Ratowniczą Veolia Energia Poznań S.A., Dyrektora Dyżurnego oraz przystąpić do prowadzenia działań gaśniczo-ratowniczych.</a:t>
            </a:r>
            <a:r>
              <a:rPr b="0" i="0" lang="pl-PL" sz="153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a78802cf24_0_1125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216" name="Google Shape;216;ga78802cf24_0_1125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ga78802cf24_0_1125"/>
          <p:cNvSpPr txBox="1"/>
          <p:nvPr>
            <p:ph type="title"/>
          </p:nvPr>
        </p:nvSpPr>
        <p:spPr>
          <a:xfrm>
            <a:off x="738346" y="539575"/>
            <a:ext cx="62733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/>
              <a:t>SPOSOBY POSTĘPOWANIA I OSTRZEGANIA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PRACOWNIKÓW</a:t>
            </a:r>
            <a:endParaRPr/>
          </a:p>
        </p:txBody>
      </p:sp>
      <p:sp>
        <p:nvSpPr>
          <p:cNvPr id="218" name="Google Shape;218;ga78802cf24_0_1125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78802cf24_0_1133"/>
          <p:cNvSpPr txBox="1"/>
          <p:nvPr/>
        </p:nvSpPr>
        <p:spPr>
          <a:xfrm>
            <a:off x="650425" y="1860175"/>
            <a:ext cx="83307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Zarówno pracownicy firm zewnętrznych (przed uzyskaniem zezwolenia na prowadzenie prac),  jak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i pracownicy Veolia Energia Poznań S.A. przechodzą instruktaż obejmujący m.in. zasady zachowania się w sytuacji awaryjnej. Dodatkowo pracownicy przechodzą cyklicznie szkolenia przeciwpożarowe połączone ze szkoleniem na wypadek sytuacji awaryjnych i ćwiczenia ze służbami ratowniczymi.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Alarmowanie pracowników odbywa się telefonicznie poprzez zakładową sieć telefonów bezprzewodowych DECT. Osoby pełniące funkcje kierownicze alarmowane są poprzez służbowe telefony komórkowe. Ponadto budynek biurowy wyposażony jest w alarmową instalację rozgłoszeniową.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Alarmowanie pracowników firm zewnętrznych odbywa się poprzez telefony komórkowe kierowników (brygadzistów) tych firm.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a78802cf24_0_1133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225" name="Google Shape;225;ga78802cf24_0_1133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ga78802cf24_0_1133"/>
          <p:cNvSpPr txBox="1"/>
          <p:nvPr>
            <p:ph type="title"/>
          </p:nvPr>
        </p:nvSpPr>
        <p:spPr>
          <a:xfrm>
            <a:off x="738346" y="539575"/>
            <a:ext cx="62733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/>
              <a:t>SPOSOBY POSTĘPOWANIA I OSTRZEGANIA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PRACOWNIKÓW</a:t>
            </a:r>
            <a:endParaRPr/>
          </a:p>
        </p:txBody>
      </p:sp>
      <p:sp>
        <p:nvSpPr>
          <p:cNvPr id="227" name="Google Shape;227;ga78802cf24_0_1133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78802cf24_0_1141"/>
          <p:cNvSpPr txBox="1"/>
          <p:nvPr/>
        </p:nvSpPr>
        <p:spPr>
          <a:xfrm>
            <a:off x="650425" y="1860175"/>
            <a:ext cx="83913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 podstawie przeprowadzonej oceny ryzyka nie stwierdzono możliwości wystąpienia zdarzenia,  które mogło by powodować zagrożenie poza terenem zakładu.</a:t>
            </a:r>
            <a:r>
              <a:rPr b="0" i="0" lang="pl-PL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Magazynowane i stosowane substancje niebezpieczne stanowią głównie zagrożenie dla środowiska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w przypadku uwolnienia i przedostania się do gleby lub wód powierzchniowych. Jednak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w  warunkach pożaru mogą wydzielać się duże ilości dymu, działającego drażniąco szczególnie dla osób ze schorzeniami dróg oddechowych.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Osobą odpowiedzialną za podjęcie decyzji o alarmowaniu społeczeństwa jest Dyżurny Inżynier Ruchu w porozumieniu z Dyrektorem Dyżurnym Veolia Energia Poznań S.A. W przypadku przejęcia działań ratowniczych przez Państwową Straż Pożarną, decyzję o powiadomieniu społeczeństwa podejmuje Kierujący Działaniem Ratowniczym PSP.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6"/>
              </a:buClr>
              <a:buSzPts val="9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Ostrzeganie społeczeństwa  może odbywać się przy udziale: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6"/>
              </a:buClr>
              <a:buSzPts val="9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Regionalnego Systemu Ostrzegania - zarządzanego przez Wojewódzkie Centrum Zarządzania Kryzysowego 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6"/>
              </a:buClr>
              <a:buSzPts val="9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Centrum Zarządzania Kryzysowego Miasta Poznania z wykorzystaniem lokalnych stacji radiowych i telewizyjnych.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5951" lvl="0" marL="179387" marR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6"/>
              </a:buClr>
              <a:buSzPts val="999"/>
              <a:buFont typeface="Arial"/>
              <a:buNone/>
            </a:pPr>
            <a:r>
              <a:t/>
            </a:r>
            <a:endParaRPr b="0" i="0" sz="1665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a78802cf24_0_1141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234" name="Google Shape;234;ga78802cf24_0_1141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ga78802cf24_0_1141"/>
          <p:cNvSpPr txBox="1"/>
          <p:nvPr>
            <p:ph type="title"/>
          </p:nvPr>
        </p:nvSpPr>
        <p:spPr>
          <a:xfrm>
            <a:off x="738346" y="539575"/>
            <a:ext cx="62733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/>
              <a:t>SPOSOBY POSTĘPOWANIA I OSTRZEGANIA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SPOŁECZEŃSTWA</a:t>
            </a:r>
            <a:endParaRPr/>
          </a:p>
        </p:txBody>
      </p:sp>
      <p:sp>
        <p:nvSpPr>
          <p:cNvPr id="236" name="Google Shape;236;ga78802cf24_0_1141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78802cf24_0_1149"/>
          <p:cNvSpPr txBox="1"/>
          <p:nvPr/>
        </p:nvSpPr>
        <p:spPr>
          <a:xfrm>
            <a:off x="650425" y="2139525"/>
            <a:ext cx="83307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99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Właściwe  postępowanie społeczeństwa w przypadku wystąpienia poważnej awarii przemysłowej to: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accent6"/>
              </a:buClr>
              <a:buSzPts val="9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unikanie kontaktu z produktami rozkładu termicznego,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niezbliżanie się do rejonu zagrożenia, nie wchodź w obszar występowania zadymienia,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stosowanie się do poleceń i instrukcji ogłaszanych przez służby prowadzące działania ratowniczo ‐ gaśnicze i porządkowe,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zapewnienie bezpiecznego schronienia dzieciom i osobom niepełnosprawnym,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zamknięcie okien,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zawiadomienie sąsiadów,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włączenie telewizora lub radioodbiornika na częstotliwość stacji lokalnej,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słuchanie nadawanych komunikatów i zasad postępowania w zaistniałej sytuacji,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pozostawanie w stanie umożliwiającym szybkie opuszczenie miejsca przebywania,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accent6"/>
              </a:buClr>
              <a:buSzPts val="9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a78802cf24_0_1149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243" name="Google Shape;243;ga78802cf24_0_1149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ga78802cf24_0_1149"/>
          <p:cNvSpPr txBox="1"/>
          <p:nvPr>
            <p:ph type="title"/>
          </p:nvPr>
        </p:nvSpPr>
        <p:spPr>
          <a:xfrm>
            <a:off x="738346" y="539575"/>
            <a:ext cx="62733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/>
              <a:t>SPOSOBY POSTĘPOWANIA 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SPOŁECZEŃSTWA</a:t>
            </a:r>
            <a:endParaRPr/>
          </a:p>
        </p:txBody>
      </p:sp>
      <p:sp>
        <p:nvSpPr>
          <p:cNvPr id="245" name="Google Shape;245;ga78802cf24_0_1149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78802cf24_0_1157"/>
          <p:cNvSpPr txBox="1"/>
          <p:nvPr/>
        </p:nvSpPr>
        <p:spPr>
          <a:xfrm>
            <a:off x="696925" y="2404925"/>
            <a:ext cx="83307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Jeśli nie ma osób wydających polecenia i instrukcje – należy postępować  zgodnie z poleceniami przekazywanymi w komunikatach radiowych, telewizyjnych lub przekazywanych przez ruchome środki nagłaśniające.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Wykaz telefonów alarmowych w przypadku zaistnienia poważnej awarii przemysłowej: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Centrum Powiadamiania Ratunkowego w Poznaniu </a:t>
            </a:r>
            <a:r>
              <a:rPr b="1" i="0" lang="pl-PL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tel. 112  </a:t>
            </a:r>
            <a:endParaRPr b="1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Państwowa Straż Pożarna </a:t>
            </a:r>
            <a:r>
              <a:rPr b="1" i="0" lang="pl-PL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tel. 998 </a:t>
            </a: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●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Wojewódzki Inspektorat Ochrony Środowiska w Poznaniu tel. (61) 827-05-00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a78802cf24_0_1157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252" name="Google Shape;252;ga78802cf24_0_1157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ga78802cf24_0_1157"/>
          <p:cNvSpPr txBox="1"/>
          <p:nvPr>
            <p:ph type="title"/>
          </p:nvPr>
        </p:nvSpPr>
        <p:spPr>
          <a:xfrm>
            <a:off x="738346" y="539575"/>
            <a:ext cx="62733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/>
              <a:t>SPOSOBY POSTĘPOWANIA 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SPOŁECZEŃSTWA</a:t>
            </a:r>
            <a:endParaRPr/>
          </a:p>
        </p:txBody>
      </p:sp>
      <p:sp>
        <p:nvSpPr>
          <p:cNvPr id="254" name="Google Shape;254;ga78802cf24_0_1157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78802cf24_0_1165"/>
          <p:cNvSpPr txBox="1"/>
          <p:nvPr/>
        </p:nvSpPr>
        <p:spPr>
          <a:xfrm>
            <a:off x="650425" y="1930025"/>
            <a:ext cx="83307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Zakład jest przygotowany do stosowania Programu Zapobiegania Awariom i do zwalczania poważnej awarii przemysłowej.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Funkcjonują odpowiednie rozwiązania proceduralno – organizacyjne oraz stosuje się dokumenty dotyczące bezpiecznego użytkowania instalacji.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Zostało przeanalizowane prawdopodobieństwo wystąpienia awarii przemysłowej.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Określono ryzyko wystąpienia awarii na poziomie ryzyka akceptowalnego.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Podjęto techniczne, organizacyjne, proceduralne środki konieczne do zapobiegania awarii oraz minimalizacji jej skutków.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Zastosowane w instalacji zabezpieczenia  zapewniają właściwy standard bezpieczeństwa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a78802cf24_0_1165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261" name="Google Shape;261;ga78802cf24_0_1165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ga78802cf24_0_1165"/>
          <p:cNvSpPr txBox="1"/>
          <p:nvPr>
            <p:ph type="title"/>
          </p:nvPr>
        </p:nvSpPr>
        <p:spPr>
          <a:xfrm>
            <a:off x="738346" y="539575"/>
            <a:ext cx="62733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/>
              <a:t>STOSOWANE ŚRODKI 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BEZPIECZEŃSTWA</a:t>
            </a:r>
            <a:endParaRPr/>
          </a:p>
        </p:txBody>
      </p:sp>
      <p:sp>
        <p:nvSpPr>
          <p:cNvPr id="263" name="Google Shape;263;ga78802cf24_0_1165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78802cf24_0_543"/>
          <p:cNvSpPr/>
          <p:nvPr/>
        </p:nvSpPr>
        <p:spPr>
          <a:xfrm>
            <a:off x="300439" y="891054"/>
            <a:ext cx="8718300" cy="6314400"/>
          </a:xfrm>
          <a:prstGeom prst="round2DiagRect">
            <a:avLst>
              <a:gd fmla="val 0" name="adj1"/>
              <a:gd fmla="val 4830" name="adj2"/>
            </a:avLst>
          </a:prstGeom>
          <a:solidFill>
            <a:srgbClr val="E95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a78802cf24_0_543"/>
          <p:cNvSpPr txBox="1"/>
          <p:nvPr>
            <p:ph idx="4294967295" type="title"/>
          </p:nvPr>
        </p:nvSpPr>
        <p:spPr>
          <a:xfrm>
            <a:off x="1464601" y="1653436"/>
            <a:ext cx="6802578" cy="2567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pl-PL" sz="2200"/>
              <a:t>Zgodnie z art. 261a Ustawy Prawo ochrony środowiska z dnia 27.04.2001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pl-PL" sz="2200"/>
              <a:t>Veolia Energia Poznań S.A. </a:t>
            </a:r>
            <a:br>
              <a:rPr lang="pl-PL" sz="2200"/>
            </a:br>
            <a:r>
              <a:rPr lang="pl-PL" sz="2200"/>
              <a:t>jako zakład o zwiększonym ryzyku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pl-PL" sz="2200"/>
              <a:t>wystąpienia poważnej awarii przemysłowej </a:t>
            </a:r>
            <a:br>
              <a:rPr lang="pl-PL" sz="2200"/>
            </a:br>
            <a:r>
              <a:rPr lang="pl-PL" sz="2200"/>
              <a:t>przedstawia informacje dotyczące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pl-PL" sz="2200"/>
              <a:t>przeciwdziałania awariom przemysłowym.</a:t>
            </a:r>
            <a:br>
              <a:rPr lang="pl-PL" sz="2200"/>
            </a:br>
            <a:endParaRPr b="1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a78802cf24_0_543"/>
          <p:cNvSpPr/>
          <p:nvPr/>
        </p:nvSpPr>
        <p:spPr>
          <a:xfrm>
            <a:off x="913455" y="1990270"/>
            <a:ext cx="80400" cy="1599600"/>
          </a:xfrm>
          <a:prstGeom prst="roundRect">
            <a:avLst>
              <a:gd fmla="val 4988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Veolia.png" id="90" name="Google Shape;90;ga78802cf24_0_5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89" y="308140"/>
            <a:ext cx="9144000" cy="58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78802cf24_0_645"/>
          <p:cNvSpPr txBox="1"/>
          <p:nvPr/>
        </p:nvSpPr>
        <p:spPr>
          <a:xfrm>
            <a:off x="1976850" y="3327639"/>
            <a:ext cx="1195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pl-PL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znaczenie prowadzącego zakład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a78802cf24_0_645"/>
          <p:cNvSpPr/>
          <p:nvPr/>
        </p:nvSpPr>
        <p:spPr>
          <a:xfrm>
            <a:off x="1879998" y="3312620"/>
            <a:ext cx="26400" cy="502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ga78802cf24_0_645"/>
          <p:cNvSpPr txBox="1"/>
          <p:nvPr/>
        </p:nvSpPr>
        <p:spPr>
          <a:xfrm>
            <a:off x="1831250" y="2679267"/>
            <a:ext cx="6228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a78802cf24_0_645"/>
          <p:cNvSpPr txBox="1"/>
          <p:nvPr/>
        </p:nvSpPr>
        <p:spPr>
          <a:xfrm>
            <a:off x="3666050" y="3327650"/>
            <a:ext cx="14313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r>
              <a:rPr b="0" i="0" lang="pl-PL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Potwierdzenia zgodnie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r>
              <a:rPr b="0" i="0" lang="pl-PL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przepisami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a78802cf24_0_645"/>
          <p:cNvSpPr/>
          <p:nvPr/>
        </p:nvSpPr>
        <p:spPr>
          <a:xfrm>
            <a:off x="3569198" y="3312620"/>
            <a:ext cx="26400" cy="502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ga78802cf24_0_645"/>
          <p:cNvSpPr txBox="1"/>
          <p:nvPr/>
        </p:nvSpPr>
        <p:spPr>
          <a:xfrm>
            <a:off x="3520450" y="2679267"/>
            <a:ext cx="6228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a78802cf24_0_645"/>
          <p:cNvSpPr txBox="1"/>
          <p:nvPr/>
        </p:nvSpPr>
        <p:spPr>
          <a:xfrm>
            <a:off x="5355250" y="3327650"/>
            <a:ext cx="16188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r>
              <a:rPr b="0" i="0" lang="pl-PL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Opis działalności zakładu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a78802cf24_0_645"/>
          <p:cNvSpPr/>
          <p:nvPr/>
        </p:nvSpPr>
        <p:spPr>
          <a:xfrm>
            <a:off x="5258398" y="3312620"/>
            <a:ext cx="26400" cy="502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ga78802cf24_0_645"/>
          <p:cNvSpPr txBox="1"/>
          <p:nvPr/>
        </p:nvSpPr>
        <p:spPr>
          <a:xfrm>
            <a:off x="5209650" y="2679267"/>
            <a:ext cx="6228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a78802cf24_0_645"/>
          <p:cNvSpPr txBox="1"/>
          <p:nvPr/>
        </p:nvSpPr>
        <p:spPr>
          <a:xfrm>
            <a:off x="1976850" y="5549850"/>
            <a:ext cx="14313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r>
              <a:rPr b="0" i="0" lang="pl-PL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Charakterystyka składowanych substancji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a78802cf24_0_645"/>
          <p:cNvSpPr/>
          <p:nvPr/>
        </p:nvSpPr>
        <p:spPr>
          <a:xfrm>
            <a:off x="1879998" y="5534836"/>
            <a:ext cx="26400" cy="502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ga78802cf24_0_645"/>
          <p:cNvSpPr txBox="1"/>
          <p:nvPr/>
        </p:nvSpPr>
        <p:spPr>
          <a:xfrm>
            <a:off x="1831250" y="4901484"/>
            <a:ext cx="6228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a78802cf24_0_645"/>
          <p:cNvSpPr txBox="1"/>
          <p:nvPr/>
        </p:nvSpPr>
        <p:spPr>
          <a:xfrm>
            <a:off x="3666050" y="5549855"/>
            <a:ext cx="1195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r>
              <a:rPr b="0" i="0" lang="pl-PL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Opisy instalacji i zabezpieczeń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a78802cf24_0_645"/>
          <p:cNvSpPr/>
          <p:nvPr/>
        </p:nvSpPr>
        <p:spPr>
          <a:xfrm>
            <a:off x="3569198" y="5534836"/>
            <a:ext cx="26400" cy="502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ga78802cf24_0_645"/>
          <p:cNvSpPr txBox="1"/>
          <p:nvPr/>
        </p:nvSpPr>
        <p:spPr>
          <a:xfrm>
            <a:off x="3520450" y="4901484"/>
            <a:ext cx="6228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a78802cf24_0_645"/>
          <p:cNvSpPr txBox="1"/>
          <p:nvPr/>
        </p:nvSpPr>
        <p:spPr>
          <a:xfrm>
            <a:off x="5355250" y="5549850"/>
            <a:ext cx="22989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r>
              <a:rPr b="0" i="0" lang="pl-PL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Sposoby postępowania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r>
              <a:rPr b="0" i="0" lang="pl-PL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ostrzegania pracowników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1200"/>
              <a:buFont typeface="Arial"/>
              <a:buNone/>
            </a:pPr>
            <a:r>
              <a:rPr b="0" i="0" lang="pl-PL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społeczeństwa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a78802cf24_0_645"/>
          <p:cNvSpPr/>
          <p:nvPr/>
        </p:nvSpPr>
        <p:spPr>
          <a:xfrm>
            <a:off x="5258398" y="5534836"/>
            <a:ext cx="26400" cy="502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ga78802cf24_0_645"/>
          <p:cNvSpPr txBox="1"/>
          <p:nvPr/>
        </p:nvSpPr>
        <p:spPr>
          <a:xfrm>
            <a:off x="5209650" y="4901484"/>
            <a:ext cx="6228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a78802cf24_0_645"/>
          <p:cNvSpPr txBox="1"/>
          <p:nvPr/>
        </p:nvSpPr>
        <p:spPr>
          <a:xfrm>
            <a:off x="809098" y="624367"/>
            <a:ext cx="17649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TREŚCI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a78802cf24_0_645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78802cf24_0_705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ga78802cf24_0_705"/>
          <p:cNvSpPr txBox="1"/>
          <p:nvPr/>
        </p:nvSpPr>
        <p:spPr>
          <a:xfrm>
            <a:off x="1324825" y="2264725"/>
            <a:ext cx="309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EC7"/>
              </a:buClr>
              <a:buSzPts val="800"/>
              <a:buFont typeface="Arial"/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Zarząd Veolia Energia Poznań S.A.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a78802cf24_0_705"/>
          <p:cNvSpPr txBox="1"/>
          <p:nvPr/>
        </p:nvSpPr>
        <p:spPr>
          <a:xfrm>
            <a:off x="1240225" y="2531725"/>
            <a:ext cx="32712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700"/>
              <a:buFont typeface="Arial"/>
              <a:buNone/>
            </a:pPr>
            <a:r>
              <a:rPr b="0" i="0" lang="pl-PL" sz="12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 w składzie zgodnym z </a:t>
            </a:r>
            <a:r>
              <a:rPr b="1" i="0" lang="pl-PL" sz="12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KRS 0000052595</a:t>
            </a:r>
            <a:endParaRPr b="1" i="0" sz="12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a78802cf24_0_705"/>
          <p:cNvSpPr/>
          <p:nvPr/>
        </p:nvSpPr>
        <p:spPr>
          <a:xfrm>
            <a:off x="1193125" y="2345422"/>
            <a:ext cx="21300" cy="186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ga78802cf24_0_705"/>
          <p:cNvSpPr txBox="1"/>
          <p:nvPr/>
        </p:nvSpPr>
        <p:spPr>
          <a:xfrm>
            <a:off x="1324826" y="3184608"/>
            <a:ext cx="13506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EC7"/>
              </a:buClr>
              <a:buSzPts val="800"/>
              <a:buFont typeface="Arial"/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Adres: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a78802cf24_0_705"/>
          <p:cNvSpPr txBox="1"/>
          <p:nvPr/>
        </p:nvSpPr>
        <p:spPr>
          <a:xfrm>
            <a:off x="1324823" y="3383500"/>
            <a:ext cx="15042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700"/>
              <a:buFont typeface="Arial"/>
              <a:buNone/>
            </a:pPr>
            <a:r>
              <a:rPr b="0" i="0" lang="pl-PL" sz="12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ul. Energetyczna 3 </a:t>
            </a:r>
            <a:endParaRPr b="0" i="0" sz="12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700"/>
              <a:buFont typeface="Arial"/>
              <a:buNone/>
            </a:pPr>
            <a:r>
              <a:rPr b="0" i="0" lang="pl-PL" sz="12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61-016 Poznań</a:t>
            </a:r>
            <a:endParaRPr b="0" i="0" sz="12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a78802cf24_0_705"/>
          <p:cNvSpPr/>
          <p:nvPr/>
        </p:nvSpPr>
        <p:spPr>
          <a:xfrm>
            <a:off x="1193125" y="3242701"/>
            <a:ext cx="21300" cy="186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ga78802cf24_0_705"/>
          <p:cNvSpPr txBox="1"/>
          <p:nvPr/>
        </p:nvSpPr>
        <p:spPr>
          <a:xfrm>
            <a:off x="1324825" y="4191888"/>
            <a:ext cx="24780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EC7"/>
              </a:buClr>
              <a:buSzPts val="800"/>
              <a:buFont typeface="Arial"/>
              <a:buNone/>
            </a:pPr>
            <a:r>
              <a:rPr b="1" i="0" lang="pl-P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REGON : </a:t>
            </a: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630956570</a:t>
            </a:r>
            <a:endParaRPr b="1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EC7"/>
              </a:buClr>
              <a:buSzPts val="800"/>
              <a:buFont typeface="Arial"/>
              <a:buNone/>
            </a:pP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NIP : 777-00-00-755</a:t>
            </a:r>
            <a:endParaRPr b="1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a78802cf24_0_705"/>
          <p:cNvSpPr/>
          <p:nvPr/>
        </p:nvSpPr>
        <p:spPr>
          <a:xfrm>
            <a:off x="1193137" y="4312951"/>
            <a:ext cx="21300" cy="186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ga78802cf24_0_705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129" name="Google Shape;129;ga78802cf24_0_705"/>
          <p:cNvSpPr txBox="1"/>
          <p:nvPr>
            <p:ph type="title"/>
          </p:nvPr>
        </p:nvSpPr>
        <p:spPr>
          <a:xfrm>
            <a:off x="766282" y="374647"/>
            <a:ext cx="38715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lang="pl-PL"/>
              <a:t>OZNACZENIE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PROWADZĄCEGO ZAKŁAD</a:t>
            </a:r>
            <a:endParaRPr/>
          </a:p>
        </p:txBody>
      </p:sp>
      <p:sp>
        <p:nvSpPr>
          <p:cNvPr id="130" name="Google Shape;130;ga78802cf24_0_705"/>
          <p:cNvSpPr txBox="1"/>
          <p:nvPr/>
        </p:nvSpPr>
        <p:spPr>
          <a:xfrm>
            <a:off x="1324825" y="5126050"/>
            <a:ext cx="2109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55555A"/>
                </a:solidFill>
                <a:latin typeface="Calibri"/>
                <a:ea typeface="Calibri"/>
                <a:cs typeface="Calibri"/>
                <a:sym typeface="Calibri"/>
              </a:rPr>
              <a:t>Biuro Obsługi Klienta</a:t>
            </a:r>
            <a:endParaRPr b="0" i="0" sz="1400" u="none" cap="none" strike="noStrike">
              <a:solidFill>
                <a:srgbClr val="5555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Calibri"/>
                <a:ea typeface="Calibri"/>
                <a:cs typeface="Calibri"/>
                <a:sym typeface="Calibri"/>
              </a:rPr>
              <a:t>tel. +48 801 57 57 57, bok.poznan@veolia.com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a78802cf24_0_705"/>
          <p:cNvSpPr/>
          <p:nvPr/>
        </p:nvSpPr>
        <p:spPr>
          <a:xfrm>
            <a:off x="1171837" y="5236576"/>
            <a:ext cx="21300" cy="186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" name="Google Shape;132;ga78802cf24_0_7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7125" y="648863"/>
            <a:ext cx="4201424" cy="5560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a78802cf24_0_705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78802cf24_0_761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ga78802cf24_0_761"/>
          <p:cNvSpPr txBox="1"/>
          <p:nvPr/>
        </p:nvSpPr>
        <p:spPr>
          <a:xfrm>
            <a:off x="5430475" y="2174175"/>
            <a:ext cx="3634500" cy="3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W dniu </a:t>
            </a: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11.06.2014r. </a:t>
            </a: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dokonano zgłoszenia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a  </a:t>
            </a:r>
            <a:r>
              <a:rPr b="1" lang="pl-PL">
                <a:solidFill>
                  <a:srgbClr val="55555A"/>
                </a:solidFill>
              </a:rPr>
              <a:t>29</a:t>
            </a: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pl-PL">
                <a:solidFill>
                  <a:srgbClr val="55555A"/>
                </a:solidFill>
              </a:rPr>
              <a:t>05.</a:t>
            </a: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b="1" lang="pl-PL">
                <a:solidFill>
                  <a:srgbClr val="55555A"/>
                </a:solidFill>
              </a:rPr>
              <a:t>4</a:t>
            </a: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aktualizacji zgłoszenia zakładu w myśl art. 250 ust.1 Ustawy POŚ do: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Noto Sans Symbols"/>
              <a:buChar char="⮚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Komendanta Miejskiego Państwowej Straży Pożarnej w Poznaniu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Noto Sans Symbols"/>
              <a:buChar char="⮚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Wojewódzkiego Inspektora Ochrony Środowiska w Poznaniu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oraz przekazano tym organom Program Zapobiegania Awariom.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5454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a78802cf24_0_761"/>
          <p:cNvSpPr/>
          <p:nvPr/>
        </p:nvSpPr>
        <p:spPr>
          <a:xfrm>
            <a:off x="828848" y="2174180"/>
            <a:ext cx="26400" cy="5025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5454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ga78802cf24_0_761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142" name="Google Shape;142;ga78802cf24_0_761"/>
          <p:cNvSpPr txBox="1"/>
          <p:nvPr>
            <p:ph type="title"/>
          </p:nvPr>
        </p:nvSpPr>
        <p:spPr>
          <a:xfrm>
            <a:off x="809107" y="374647"/>
            <a:ext cx="38715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pl-PL"/>
              <a:t>POTWIERDZENIA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ZGODNIE Z PRZEPISAMI</a:t>
            </a:r>
            <a:endParaRPr/>
          </a:p>
        </p:txBody>
      </p:sp>
      <p:sp>
        <p:nvSpPr>
          <p:cNvPr id="143" name="Google Shape;143;ga78802cf24_0_761"/>
          <p:cNvSpPr txBox="1"/>
          <p:nvPr/>
        </p:nvSpPr>
        <p:spPr>
          <a:xfrm>
            <a:off x="991700" y="2040725"/>
            <a:ext cx="39387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Veolia Energia Poznań S.A. została zaliczona do zakładów o zwiększonym ryzyku wystąpienia poważnej awarii przemysłowej („ZZR") ze względu na posiadanie zbiorników magazynowych i instalacji </a:t>
            </a:r>
            <a:r>
              <a:rPr b="1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oleju opałowego</a:t>
            </a: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, których zdolność magazynowa jest większa od wartości progowej (&gt; 2500 Mg).</a:t>
            </a:r>
            <a:endParaRPr b="0" i="0" sz="8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a78802cf24_0_761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78802cf24_0_807"/>
          <p:cNvSpPr txBox="1"/>
          <p:nvPr/>
        </p:nvSpPr>
        <p:spPr>
          <a:xfrm>
            <a:off x="1332278" y="3497167"/>
            <a:ext cx="14700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800"/>
              <a:buFont typeface="Arial"/>
              <a:buNone/>
            </a:pPr>
            <a:r>
              <a:rPr b="1" i="0" lang="pl-PL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WYTWARZANIE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a78802cf24_0_807"/>
          <p:cNvSpPr/>
          <p:nvPr/>
        </p:nvSpPr>
        <p:spPr>
          <a:xfrm>
            <a:off x="1284517" y="3503275"/>
            <a:ext cx="21300" cy="186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ga78802cf24_0_807"/>
          <p:cNvSpPr txBox="1"/>
          <p:nvPr/>
        </p:nvSpPr>
        <p:spPr>
          <a:xfrm>
            <a:off x="5633700" y="3462928"/>
            <a:ext cx="15618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5F47"/>
              </a:buClr>
              <a:buSzPts val="800"/>
              <a:buFont typeface="Arial"/>
              <a:buNone/>
            </a:pPr>
            <a:r>
              <a:rPr b="1" i="0" lang="pl-PL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DYSTRYBUCJA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a78802cf24_0_807"/>
          <p:cNvSpPr/>
          <p:nvPr/>
        </p:nvSpPr>
        <p:spPr>
          <a:xfrm>
            <a:off x="5460243" y="3503475"/>
            <a:ext cx="21300" cy="186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ga78802cf24_0_807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ga78802cf24_0_807"/>
          <p:cNvSpPr txBox="1"/>
          <p:nvPr/>
        </p:nvSpPr>
        <p:spPr>
          <a:xfrm>
            <a:off x="1332275" y="3785800"/>
            <a:ext cx="37380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7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Produkcja energii elektrycznej oraz ciepła - w postaci pary technologicznej i gorącej wody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a78802cf24_0_807"/>
          <p:cNvSpPr txBox="1"/>
          <p:nvPr/>
        </p:nvSpPr>
        <p:spPr>
          <a:xfrm>
            <a:off x="5633700" y="3729925"/>
            <a:ext cx="34311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7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Dystrybucja energii elektrycznej oraz zaopatrywanie podmiotów zewnętrznych w ciepło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a78802cf24_0_807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157" name="Google Shape;157;ga78802cf24_0_807"/>
          <p:cNvSpPr txBox="1"/>
          <p:nvPr>
            <p:ph type="title"/>
          </p:nvPr>
        </p:nvSpPr>
        <p:spPr>
          <a:xfrm>
            <a:off x="696932" y="374647"/>
            <a:ext cx="38715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D6D"/>
              </a:buClr>
              <a:buSzPts val="2000"/>
              <a:buFont typeface="Arial"/>
              <a:buNone/>
            </a:pPr>
            <a:r>
              <a:rPr lang="pl-PL"/>
              <a:t>OPIS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DZIAŁALNOŚCI ZAKŁADU</a:t>
            </a:r>
            <a:endParaRPr/>
          </a:p>
        </p:txBody>
      </p:sp>
      <p:sp>
        <p:nvSpPr>
          <p:cNvPr id="158" name="Google Shape;158;ga78802cf24_0_807"/>
          <p:cNvSpPr/>
          <p:nvPr/>
        </p:nvSpPr>
        <p:spPr>
          <a:xfrm>
            <a:off x="1284515" y="2651705"/>
            <a:ext cx="328334" cy="539708"/>
          </a:xfrm>
          <a:custGeom>
            <a:rect b="b" l="l" r="r" t="t"/>
            <a:pathLst>
              <a:path extrusionOk="0" h="446040" w="361800">
                <a:moveTo>
                  <a:pt x="147494" y="402886"/>
                </a:moveTo>
                <a:lnTo>
                  <a:pt x="214305" y="402886"/>
                </a:lnTo>
                <a:lnTo>
                  <a:pt x="214305" y="421946"/>
                </a:lnTo>
                <a:cubicBezTo>
                  <a:pt x="214305" y="424463"/>
                  <a:pt x="213228" y="426980"/>
                  <a:pt x="211432" y="428778"/>
                </a:cubicBezTo>
                <a:lnTo>
                  <a:pt x="197423" y="443163"/>
                </a:lnTo>
                <a:cubicBezTo>
                  <a:pt x="195268" y="444961"/>
                  <a:pt x="192753" y="446040"/>
                  <a:pt x="190239" y="446040"/>
                </a:cubicBezTo>
                <a:lnTo>
                  <a:pt x="171201" y="446040"/>
                </a:lnTo>
                <a:cubicBezTo>
                  <a:pt x="168687" y="446040"/>
                  <a:pt x="166532" y="444961"/>
                  <a:pt x="164736" y="443163"/>
                </a:cubicBezTo>
                <a:lnTo>
                  <a:pt x="150368" y="428778"/>
                </a:lnTo>
                <a:cubicBezTo>
                  <a:pt x="148212" y="426980"/>
                  <a:pt x="147494" y="424463"/>
                  <a:pt x="147494" y="421946"/>
                </a:cubicBezTo>
                <a:lnTo>
                  <a:pt x="147494" y="402886"/>
                </a:lnTo>
                <a:close/>
                <a:moveTo>
                  <a:pt x="118758" y="341391"/>
                </a:moveTo>
                <a:lnTo>
                  <a:pt x="242682" y="341391"/>
                </a:lnTo>
                <a:lnTo>
                  <a:pt x="242682" y="365485"/>
                </a:lnTo>
                <a:cubicBezTo>
                  <a:pt x="242682" y="379870"/>
                  <a:pt x="231547" y="391738"/>
                  <a:pt x="217538" y="393536"/>
                </a:cubicBezTo>
                <a:lnTo>
                  <a:pt x="143902" y="393536"/>
                </a:lnTo>
                <a:cubicBezTo>
                  <a:pt x="137436" y="392816"/>
                  <a:pt x="131689" y="389940"/>
                  <a:pt x="127019" y="385264"/>
                </a:cubicBezTo>
                <a:cubicBezTo>
                  <a:pt x="121631" y="379870"/>
                  <a:pt x="118758" y="373037"/>
                  <a:pt x="118758" y="365485"/>
                </a:cubicBezTo>
                <a:lnTo>
                  <a:pt x="118758" y="341391"/>
                </a:lnTo>
                <a:close/>
                <a:moveTo>
                  <a:pt x="53059" y="280800"/>
                </a:moveTo>
                <a:cubicBezTo>
                  <a:pt x="54841" y="282939"/>
                  <a:pt x="56267" y="284364"/>
                  <a:pt x="57693" y="285790"/>
                </a:cubicBezTo>
                <a:lnTo>
                  <a:pt x="66960" y="294701"/>
                </a:lnTo>
                <a:lnTo>
                  <a:pt x="44504" y="316800"/>
                </a:lnTo>
                <a:lnTo>
                  <a:pt x="30960" y="303256"/>
                </a:lnTo>
                <a:lnTo>
                  <a:pt x="53059" y="280800"/>
                </a:lnTo>
                <a:close/>
                <a:moveTo>
                  <a:pt x="304066" y="280440"/>
                </a:moveTo>
                <a:lnTo>
                  <a:pt x="326880" y="303254"/>
                </a:lnTo>
                <a:lnTo>
                  <a:pt x="313334" y="316800"/>
                </a:lnTo>
                <a:lnTo>
                  <a:pt x="290520" y="293986"/>
                </a:lnTo>
                <a:lnTo>
                  <a:pt x="300145" y="284361"/>
                </a:lnTo>
                <a:lnTo>
                  <a:pt x="304066" y="280440"/>
                </a:lnTo>
                <a:close/>
                <a:moveTo>
                  <a:pt x="248430" y="280256"/>
                </a:moveTo>
                <a:cubicBezTo>
                  <a:pt x="253818" y="278098"/>
                  <a:pt x="259206" y="280615"/>
                  <a:pt x="261361" y="285650"/>
                </a:cubicBezTo>
                <a:cubicBezTo>
                  <a:pt x="263157" y="290685"/>
                  <a:pt x="260642" y="296439"/>
                  <a:pt x="255614" y="298237"/>
                </a:cubicBezTo>
                <a:lnTo>
                  <a:pt x="230470" y="307946"/>
                </a:lnTo>
                <a:cubicBezTo>
                  <a:pt x="223645" y="310464"/>
                  <a:pt x="218975" y="316937"/>
                  <a:pt x="218975" y="324489"/>
                </a:cubicBezTo>
                <a:lnTo>
                  <a:pt x="218975" y="331322"/>
                </a:lnTo>
                <a:lnTo>
                  <a:pt x="199937" y="331322"/>
                </a:lnTo>
                <a:lnTo>
                  <a:pt x="199937" y="324489"/>
                </a:lnTo>
                <a:cubicBezTo>
                  <a:pt x="199937" y="309025"/>
                  <a:pt x="209277" y="295360"/>
                  <a:pt x="223645" y="289606"/>
                </a:cubicBezTo>
                <a:lnTo>
                  <a:pt x="248430" y="280256"/>
                </a:lnTo>
                <a:close/>
                <a:moveTo>
                  <a:pt x="248430" y="244653"/>
                </a:moveTo>
                <a:cubicBezTo>
                  <a:pt x="253818" y="242855"/>
                  <a:pt x="259206" y="245013"/>
                  <a:pt x="261361" y="250048"/>
                </a:cubicBezTo>
                <a:cubicBezTo>
                  <a:pt x="263157" y="255082"/>
                  <a:pt x="260642" y="260836"/>
                  <a:pt x="255614" y="262634"/>
                </a:cubicBezTo>
                <a:lnTo>
                  <a:pt x="145698" y="304350"/>
                </a:lnTo>
                <a:cubicBezTo>
                  <a:pt x="154678" y="310464"/>
                  <a:pt x="160425" y="320173"/>
                  <a:pt x="161862" y="331322"/>
                </a:cubicBezTo>
                <a:lnTo>
                  <a:pt x="142106" y="331322"/>
                </a:lnTo>
                <a:cubicBezTo>
                  <a:pt x="140669" y="323410"/>
                  <a:pt x="133485" y="317296"/>
                  <a:pt x="124864" y="317296"/>
                </a:cubicBezTo>
                <a:lnTo>
                  <a:pt x="109778" y="317296"/>
                </a:lnTo>
                <a:cubicBezTo>
                  <a:pt x="104749" y="317296"/>
                  <a:pt x="101157" y="314060"/>
                  <a:pt x="100079" y="309385"/>
                </a:cubicBezTo>
                <a:cubicBezTo>
                  <a:pt x="99361" y="304710"/>
                  <a:pt x="101516" y="300394"/>
                  <a:pt x="106186" y="298596"/>
                </a:cubicBezTo>
                <a:lnTo>
                  <a:pt x="248430" y="244653"/>
                </a:lnTo>
                <a:close/>
                <a:moveTo>
                  <a:pt x="248430" y="206174"/>
                </a:moveTo>
                <a:cubicBezTo>
                  <a:pt x="253818" y="204376"/>
                  <a:pt x="259206" y="207253"/>
                  <a:pt x="261361" y="211928"/>
                </a:cubicBezTo>
                <a:cubicBezTo>
                  <a:pt x="263157" y="216963"/>
                  <a:pt x="260642" y="222717"/>
                  <a:pt x="255614" y="224515"/>
                </a:cubicBezTo>
                <a:lnTo>
                  <a:pt x="113011" y="278817"/>
                </a:lnTo>
                <a:cubicBezTo>
                  <a:pt x="111933" y="279177"/>
                  <a:pt x="110496" y="279177"/>
                  <a:pt x="109778" y="279177"/>
                </a:cubicBezTo>
                <a:cubicBezTo>
                  <a:pt x="105826" y="279177"/>
                  <a:pt x="102234" y="277019"/>
                  <a:pt x="100438" y="273063"/>
                </a:cubicBezTo>
                <a:cubicBezTo>
                  <a:pt x="98642" y="268029"/>
                  <a:pt x="101157" y="262634"/>
                  <a:pt x="106186" y="260836"/>
                </a:cubicBezTo>
                <a:lnTo>
                  <a:pt x="248430" y="206174"/>
                </a:lnTo>
                <a:close/>
                <a:moveTo>
                  <a:pt x="248430" y="168414"/>
                </a:moveTo>
                <a:cubicBezTo>
                  <a:pt x="253818" y="166256"/>
                  <a:pt x="259206" y="168774"/>
                  <a:pt x="261361" y="173808"/>
                </a:cubicBezTo>
                <a:cubicBezTo>
                  <a:pt x="263157" y="178843"/>
                  <a:pt x="260642" y="184237"/>
                  <a:pt x="255614" y="186395"/>
                </a:cubicBezTo>
                <a:lnTo>
                  <a:pt x="113011" y="240698"/>
                </a:lnTo>
                <a:cubicBezTo>
                  <a:pt x="111933" y="241057"/>
                  <a:pt x="110496" y="241417"/>
                  <a:pt x="109778" y="241417"/>
                </a:cubicBezTo>
                <a:cubicBezTo>
                  <a:pt x="105826" y="241417"/>
                  <a:pt x="102234" y="238899"/>
                  <a:pt x="100438" y="235303"/>
                </a:cubicBezTo>
                <a:cubicBezTo>
                  <a:pt x="98642" y="230269"/>
                  <a:pt x="101157" y="224515"/>
                  <a:pt x="106186" y="222717"/>
                </a:cubicBezTo>
                <a:lnTo>
                  <a:pt x="248430" y="168414"/>
                </a:lnTo>
                <a:close/>
                <a:moveTo>
                  <a:pt x="324000" y="165240"/>
                </a:moveTo>
                <a:lnTo>
                  <a:pt x="361800" y="165240"/>
                </a:lnTo>
                <a:lnTo>
                  <a:pt x="361800" y="183960"/>
                </a:lnTo>
                <a:lnTo>
                  <a:pt x="324357" y="183960"/>
                </a:lnTo>
                <a:lnTo>
                  <a:pt x="324357" y="171598"/>
                </a:lnTo>
                <a:cubicBezTo>
                  <a:pt x="324357" y="169479"/>
                  <a:pt x="324357" y="167359"/>
                  <a:pt x="324000" y="165240"/>
                </a:cubicBezTo>
                <a:close/>
                <a:moveTo>
                  <a:pt x="0" y="165240"/>
                </a:moveTo>
                <a:lnTo>
                  <a:pt x="37800" y="165240"/>
                </a:lnTo>
                <a:cubicBezTo>
                  <a:pt x="37443" y="167359"/>
                  <a:pt x="37443" y="169479"/>
                  <a:pt x="37443" y="171598"/>
                </a:cubicBezTo>
                <a:lnTo>
                  <a:pt x="37443" y="183960"/>
                </a:lnTo>
                <a:lnTo>
                  <a:pt x="0" y="183960"/>
                </a:lnTo>
                <a:lnTo>
                  <a:pt x="0" y="165240"/>
                </a:lnTo>
                <a:close/>
                <a:moveTo>
                  <a:pt x="248430" y="130295"/>
                </a:moveTo>
                <a:cubicBezTo>
                  <a:pt x="253818" y="128496"/>
                  <a:pt x="259206" y="130654"/>
                  <a:pt x="261361" y="136048"/>
                </a:cubicBezTo>
                <a:cubicBezTo>
                  <a:pt x="263157" y="140723"/>
                  <a:pt x="260642" y="146477"/>
                  <a:pt x="255614" y="148275"/>
                </a:cubicBezTo>
                <a:lnTo>
                  <a:pt x="113011" y="202578"/>
                </a:lnTo>
                <a:cubicBezTo>
                  <a:pt x="111933" y="202938"/>
                  <a:pt x="110496" y="203297"/>
                  <a:pt x="109778" y="203297"/>
                </a:cubicBezTo>
                <a:cubicBezTo>
                  <a:pt x="105826" y="203297"/>
                  <a:pt x="102234" y="200780"/>
                  <a:pt x="100438" y="196824"/>
                </a:cubicBezTo>
                <a:cubicBezTo>
                  <a:pt x="98642" y="192149"/>
                  <a:pt x="101157" y="186395"/>
                  <a:pt x="106186" y="184237"/>
                </a:cubicBezTo>
                <a:lnTo>
                  <a:pt x="248430" y="130295"/>
                </a:lnTo>
                <a:close/>
                <a:moveTo>
                  <a:pt x="210713" y="106919"/>
                </a:moveTo>
                <a:cubicBezTo>
                  <a:pt x="215742" y="104761"/>
                  <a:pt x="221130" y="107279"/>
                  <a:pt x="222926" y="112314"/>
                </a:cubicBezTo>
                <a:cubicBezTo>
                  <a:pt x="225081" y="117348"/>
                  <a:pt x="222567" y="122743"/>
                  <a:pt x="217538" y="124900"/>
                </a:cubicBezTo>
                <a:lnTo>
                  <a:pt x="113011" y="164458"/>
                </a:lnTo>
                <a:cubicBezTo>
                  <a:pt x="111933" y="164818"/>
                  <a:pt x="110496" y="165178"/>
                  <a:pt x="109778" y="165178"/>
                </a:cubicBezTo>
                <a:cubicBezTo>
                  <a:pt x="105826" y="165178"/>
                  <a:pt x="102234" y="162660"/>
                  <a:pt x="100438" y="159064"/>
                </a:cubicBezTo>
                <a:cubicBezTo>
                  <a:pt x="98642" y="154029"/>
                  <a:pt x="101157" y="148275"/>
                  <a:pt x="106186" y="146477"/>
                </a:cubicBezTo>
                <a:lnTo>
                  <a:pt x="210713" y="106919"/>
                </a:lnTo>
                <a:close/>
                <a:moveTo>
                  <a:pt x="302159" y="39959"/>
                </a:moveTo>
                <a:lnTo>
                  <a:pt x="315720" y="53519"/>
                </a:lnTo>
                <a:lnTo>
                  <a:pt x="288598" y="80639"/>
                </a:lnTo>
                <a:cubicBezTo>
                  <a:pt x="284316" y="76000"/>
                  <a:pt x="279676" y="71361"/>
                  <a:pt x="274680" y="67436"/>
                </a:cubicBezTo>
                <a:lnTo>
                  <a:pt x="302159" y="39959"/>
                </a:lnTo>
                <a:close/>
                <a:moveTo>
                  <a:pt x="59640" y="39959"/>
                </a:moveTo>
                <a:lnTo>
                  <a:pt x="87119" y="67436"/>
                </a:lnTo>
                <a:cubicBezTo>
                  <a:pt x="82123" y="71361"/>
                  <a:pt x="77483" y="76000"/>
                  <a:pt x="73201" y="80639"/>
                </a:cubicBezTo>
                <a:lnTo>
                  <a:pt x="46079" y="53519"/>
                </a:lnTo>
                <a:lnTo>
                  <a:pt x="59640" y="39959"/>
                </a:lnTo>
                <a:close/>
                <a:moveTo>
                  <a:pt x="171360" y="0"/>
                </a:moveTo>
                <a:lnTo>
                  <a:pt x="190440" y="0"/>
                </a:lnTo>
                <a:lnTo>
                  <a:pt x="190440" y="37440"/>
                </a:lnTo>
                <a:lnTo>
                  <a:pt x="190087" y="37440"/>
                </a:lnTo>
                <a:lnTo>
                  <a:pt x="171360" y="37440"/>
                </a:lnTo>
                <a:lnTo>
                  <a:pt x="1713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0800" lIns="81625" spcFirstLastPara="1" rIns="81625" wrap="square" tIns="4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a78802cf24_0_807"/>
          <p:cNvSpPr/>
          <p:nvPr/>
        </p:nvSpPr>
        <p:spPr>
          <a:xfrm>
            <a:off x="5460240" y="2651705"/>
            <a:ext cx="328333" cy="539708"/>
          </a:xfrm>
          <a:custGeom>
            <a:rect b="b" l="l" r="r" t="t"/>
            <a:pathLst>
              <a:path extrusionOk="0" h="446040" w="361800">
                <a:moveTo>
                  <a:pt x="147494" y="402886"/>
                </a:moveTo>
                <a:lnTo>
                  <a:pt x="214305" y="402886"/>
                </a:lnTo>
                <a:lnTo>
                  <a:pt x="214305" y="421946"/>
                </a:lnTo>
                <a:cubicBezTo>
                  <a:pt x="214305" y="424463"/>
                  <a:pt x="213228" y="426980"/>
                  <a:pt x="211432" y="428778"/>
                </a:cubicBezTo>
                <a:lnTo>
                  <a:pt x="197423" y="443163"/>
                </a:lnTo>
                <a:cubicBezTo>
                  <a:pt x="195268" y="444961"/>
                  <a:pt x="192753" y="446040"/>
                  <a:pt x="190239" y="446040"/>
                </a:cubicBezTo>
                <a:lnTo>
                  <a:pt x="171201" y="446040"/>
                </a:lnTo>
                <a:cubicBezTo>
                  <a:pt x="168687" y="446040"/>
                  <a:pt x="166532" y="444961"/>
                  <a:pt x="164736" y="443163"/>
                </a:cubicBezTo>
                <a:lnTo>
                  <a:pt x="150368" y="428778"/>
                </a:lnTo>
                <a:cubicBezTo>
                  <a:pt x="148212" y="426980"/>
                  <a:pt x="147494" y="424463"/>
                  <a:pt x="147494" y="421946"/>
                </a:cubicBezTo>
                <a:lnTo>
                  <a:pt x="147494" y="402886"/>
                </a:lnTo>
                <a:close/>
                <a:moveTo>
                  <a:pt x="118758" y="341391"/>
                </a:moveTo>
                <a:lnTo>
                  <a:pt x="242682" y="341391"/>
                </a:lnTo>
                <a:lnTo>
                  <a:pt x="242682" y="365485"/>
                </a:lnTo>
                <a:cubicBezTo>
                  <a:pt x="242682" y="379870"/>
                  <a:pt x="231547" y="391738"/>
                  <a:pt x="217538" y="393536"/>
                </a:cubicBezTo>
                <a:lnTo>
                  <a:pt x="143902" y="393536"/>
                </a:lnTo>
                <a:cubicBezTo>
                  <a:pt x="137436" y="392816"/>
                  <a:pt x="131689" y="389940"/>
                  <a:pt x="127019" y="385264"/>
                </a:cubicBezTo>
                <a:cubicBezTo>
                  <a:pt x="121631" y="379870"/>
                  <a:pt x="118758" y="373037"/>
                  <a:pt x="118758" y="365485"/>
                </a:cubicBezTo>
                <a:lnTo>
                  <a:pt x="118758" y="341391"/>
                </a:lnTo>
                <a:close/>
                <a:moveTo>
                  <a:pt x="53059" y="280800"/>
                </a:moveTo>
                <a:cubicBezTo>
                  <a:pt x="54841" y="282939"/>
                  <a:pt x="56267" y="284364"/>
                  <a:pt x="57693" y="285790"/>
                </a:cubicBezTo>
                <a:lnTo>
                  <a:pt x="66960" y="294701"/>
                </a:lnTo>
                <a:lnTo>
                  <a:pt x="44504" y="316800"/>
                </a:lnTo>
                <a:lnTo>
                  <a:pt x="30960" y="303256"/>
                </a:lnTo>
                <a:lnTo>
                  <a:pt x="53059" y="280800"/>
                </a:lnTo>
                <a:close/>
                <a:moveTo>
                  <a:pt x="304066" y="280440"/>
                </a:moveTo>
                <a:lnTo>
                  <a:pt x="326880" y="303254"/>
                </a:lnTo>
                <a:lnTo>
                  <a:pt x="313334" y="316800"/>
                </a:lnTo>
                <a:lnTo>
                  <a:pt x="290520" y="293986"/>
                </a:lnTo>
                <a:lnTo>
                  <a:pt x="300145" y="284361"/>
                </a:lnTo>
                <a:lnTo>
                  <a:pt x="304066" y="280440"/>
                </a:lnTo>
                <a:close/>
                <a:moveTo>
                  <a:pt x="248430" y="280256"/>
                </a:moveTo>
                <a:cubicBezTo>
                  <a:pt x="253818" y="278098"/>
                  <a:pt x="259206" y="280615"/>
                  <a:pt x="261361" y="285650"/>
                </a:cubicBezTo>
                <a:cubicBezTo>
                  <a:pt x="263157" y="290685"/>
                  <a:pt x="260642" y="296439"/>
                  <a:pt x="255614" y="298237"/>
                </a:cubicBezTo>
                <a:lnTo>
                  <a:pt x="230470" y="307946"/>
                </a:lnTo>
                <a:cubicBezTo>
                  <a:pt x="223645" y="310464"/>
                  <a:pt x="218975" y="316937"/>
                  <a:pt x="218975" y="324489"/>
                </a:cubicBezTo>
                <a:lnTo>
                  <a:pt x="218975" y="331322"/>
                </a:lnTo>
                <a:lnTo>
                  <a:pt x="199937" y="331322"/>
                </a:lnTo>
                <a:lnTo>
                  <a:pt x="199937" y="324489"/>
                </a:lnTo>
                <a:cubicBezTo>
                  <a:pt x="199937" y="309025"/>
                  <a:pt x="209277" y="295360"/>
                  <a:pt x="223645" y="289606"/>
                </a:cubicBezTo>
                <a:lnTo>
                  <a:pt x="248430" y="280256"/>
                </a:lnTo>
                <a:close/>
                <a:moveTo>
                  <a:pt x="248430" y="244653"/>
                </a:moveTo>
                <a:cubicBezTo>
                  <a:pt x="253818" y="242855"/>
                  <a:pt x="259206" y="245013"/>
                  <a:pt x="261361" y="250048"/>
                </a:cubicBezTo>
                <a:cubicBezTo>
                  <a:pt x="263157" y="255082"/>
                  <a:pt x="260642" y="260836"/>
                  <a:pt x="255614" y="262634"/>
                </a:cubicBezTo>
                <a:lnTo>
                  <a:pt x="145698" y="304350"/>
                </a:lnTo>
                <a:cubicBezTo>
                  <a:pt x="154678" y="310464"/>
                  <a:pt x="160425" y="320173"/>
                  <a:pt x="161862" y="331322"/>
                </a:cubicBezTo>
                <a:lnTo>
                  <a:pt x="142106" y="331322"/>
                </a:lnTo>
                <a:cubicBezTo>
                  <a:pt x="140669" y="323410"/>
                  <a:pt x="133485" y="317296"/>
                  <a:pt x="124864" y="317296"/>
                </a:cubicBezTo>
                <a:lnTo>
                  <a:pt x="109778" y="317296"/>
                </a:lnTo>
                <a:cubicBezTo>
                  <a:pt x="104749" y="317296"/>
                  <a:pt x="101157" y="314060"/>
                  <a:pt x="100079" y="309385"/>
                </a:cubicBezTo>
                <a:cubicBezTo>
                  <a:pt x="99361" y="304710"/>
                  <a:pt x="101516" y="300394"/>
                  <a:pt x="106186" y="298596"/>
                </a:cubicBezTo>
                <a:lnTo>
                  <a:pt x="248430" y="244653"/>
                </a:lnTo>
                <a:close/>
                <a:moveTo>
                  <a:pt x="248430" y="206174"/>
                </a:moveTo>
                <a:cubicBezTo>
                  <a:pt x="253818" y="204376"/>
                  <a:pt x="259206" y="207253"/>
                  <a:pt x="261361" y="211928"/>
                </a:cubicBezTo>
                <a:cubicBezTo>
                  <a:pt x="263157" y="216963"/>
                  <a:pt x="260642" y="222717"/>
                  <a:pt x="255614" y="224515"/>
                </a:cubicBezTo>
                <a:lnTo>
                  <a:pt x="113011" y="278817"/>
                </a:lnTo>
                <a:cubicBezTo>
                  <a:pt x="111933" y="279177"/>
                  <a:pt x="110496" y="279177"/>
                  <a:pt x="109778" y="279177"/>
                </a:cubicBezTo>
                <a:cubicBezTo>
                  <a:pt x="105826" y="279177"/>
                  <a:pt x="102234" y="277019"/>
                  <a:pt x="100438" y="273063"/>
                </a:cubicBezTo>
                <a:cubicBezTo>
                  <a:pt x="98642" y="268029"/>
                  <a:pt x="101157" y="262634"/>
                  <a:pt x="106186" y="260836"/>
                </a:cubicBezTo>
                <a:lnTo>
                  <a:pt x="248430" y="206174"/>
                </a:lnTo>
                <a:close/>
                <a:moveTo>
                  <a:pt x="248430" y="168414"/>
                </a:moveTo>
                <a:cubicBezTo>
                  <a:pt x="253818" y="166256"/>
                  <a:pt x="259206" y="168774"/>
                  <a:pt x="261361" y="173808"/>
                </a:cubicBezTo>
                <a:cubicBezTo>
                  <a:pt x="263157" y="178843"/>
                  <a:pt x="260642" y="184237"/>
                  <a:pt x="255614" y="186395"/>
                </a:cubicBezTo>
                <a:lnTo>
                  <a:pt x="113011" y="240698"/>
                </a:lnTo>
                <a:cubicBezTo>
                  <a:pt x="111933" y="241057"/>
                  <a:pt x="110496" y="241417"/>
                  <a:pt x="109778" y="241417"/>
                </a:cubicBezTo>
                <a:cubicBezTo>
                  <a:pt x="105826" y="241417"/>
                  <a:pt x="102234" y="238899"/>
                  <a:pt x="100438" y="235303"/>
                </a:cubicBezTo>
                <a:cubicBezTo>
                  <a:pt x="98642" y="230269"/>
                  <a:pt x="101157" y="224515"/>
                  <a:pt x="106186" y="222717"/>
                </a:cubicBezTo>
                <a:lnTo>
                  <a:pt x="248430" y="168414"/>
                </a:lnTo>
                <a:close/>
                <a:moveTo>
                  <a:pt x="324000" y="165240"/>
                </a:moveTo>
                <a:lnTo>
                  <a:pt x="361800" y="165240"/>
                </a:lnTo>
                <a:lnTo>
                  <a:pt x="361800" y="183960"/>
                </a:lnTo>
                <a:lnTo>
                  <a:pt x="324357" y="183960"/>
                </a:lnTo>
                <a:lnTo>
                  <a:pt x="324357" y="171598"/>
                </a:lnTo>
                <a:cubicBezTo>
                  <a:pt x="324357" y="169479"/>
                  <a:pt x="324357" y="167359"/>
                  <a:pt x="324000" y="165240"/>
                </a:cubicBezTo>
                <a:close/>
                <a:moveTo>
                  <a:pt x="0" y="165240"/>
                </a:moveTo>
                <a:lnTo>
                  <a:pt x="37800" y="165240"/>
                </a:lnTo>
                <a:cubicBezTo>
                  <a:pt x="37443" y="167359"/>
                  <a:pt x="37443" y="169479"/>
                  <a:pt x="37443" y="171598"/>
                </a:cubicBezTo>
                <a:lnTo>
                  <a:pt x="37443" y="183960"/>
                </a:lnTo>
                <a:lnTo>
                  <a:pt x="0" y="183960"/>
                </a:lnTo>
                <a:lnTo>
                  <a:pt x="0" y="165240"/>
                </a:lnTo>
                <a:close/>
                <a:moveTo>
                  <a:pt x="248430" y="130295"/>
                </a:moveTo>
                <a:cubicBezTo>
                  <a:pt x="253818" y="128496"/>
                  <a:pt x="259206" y="130654"/>
                  <a:pt x="261361" y="136048"/>
                </a:cubicBezTo>
                <a:cubicBezTo>
                  <a:pt x="263157" y="140723"/>
                  <a:pt x="260642" y="146477"/>
                  <a:pt x="255614" y="148275"/>
                </a:cubicBezTo>
                <a:lnTo>
                  <a:pt x="113011" y="202578"/>
                </a:lnTo>
                <a:cubicBezTo>
                  <a:pt x="111933" y="202938"/>
                  <a:pt x="110496" y="203297"/>
                  <a:pt x="109778" y="203297"/>
                </a:cubicBezTo>
                <a:cubicBezTo>
                  <a:pt x="105826" y="203297"/>
                  <a:pt x="102234" y="200780"/>
                  <a:pt x="100438" y="196824"/>
                </a:cubicBezTo>
                <a:cubicBezTo>
                  <a:pt x="98642" y="192149"/>
                  <a:pt x="101157" y="186395"/>
                  <a:pt x="106186" y="184237"/>
                </a:cubicBezTo>
                <a:lnTo>
                  <a:pt x="248430" y="130295"/>
                </a:lnTo>
                <a:close/>
                <a:moveTo>
                  <a:pt x="210713" y="106919"/>
                </a:moveTo>
                <a:cubicBezTo>
                  <a:pt x="215742" y="104761"/>
                  <a:pt x="221130" y="107279"/>
                  <a:pt x="222926" y="112314"/>
                </a:cubicBezTo>
                <a:cubicBezTo>
                  <a:pt x="225081" y="117348"/>
                  <a:pt x="222567" y="122743"/>
                  <a:pt x="217538" y="124900"/>
                </a:cubicBezTo>
                <a:lnTo>
                  <a:pt x="113011" y="164458"/>
                </a:lnTo>
                <a:cubicBezTo>
                  <a:pt x="111933" y="164818"/>
                  <a:pt x="110496" y="165178"/>
                  <a:pt x="109778" y="165178"/>
                </a:cubicBezTo>
                <a:cubicBezTo>
                  <a:pt x="105826" y="165178"/>
                  <a:pt x="102234" y="162660"/>
                  <a:pt x="100438" y="159064"/>
                </a:cubicBezTo>
                <a:cubicBezTo>
                  <a:pt x="98642" y="154029"/>
                  <a:pt x="101157" y="148275"/>
                  <a:pt x="106186" y="146477"/>
                </a:cubicBezTo>
                <a:lnTo>
                  <a:pt x="210713" y="106919"/>
                </a:lnTo>
                <a:close/>
                <a:moveTo>
                  <a:pt x="302159" y="39959"/>
                </a:moveTo>
                <a:lnTo>
                  <a:pt x="315720" y="53519"/>
                </a:lnTo>
                <a:lnTo>
                  <a:pt x="288598" y="80639"/>
                </a:lnTo>
                <a:cubicBezTo>
                  <a:pt x="284316" y="76000"/>
                  <a:pt x="279676" y="71361"/>
                  <a:pt x="274680" y="67436"/>
                </a:cubicBezTo>
                <a:lnTo>
                  <a:pt x="302159" y="39959"/>
                </a:lnTo>
                <a:close/>
                <a:moveTo>
                  <a:pt x="59640" y="39959"/>
                </a:moveTo>
                <a:lnTo>
                  <a:pt x="87119" y="67436"/>
                </a:lnTo>
                <a:cubicBezTo>
                  <a:pt x="82123" y="71361"/>
                  <a:pt x="77483" y="76000"/>
                  <a:pt x="73201" y="80639"/>
                </a:cubicBezTo>
                <a:lnTo>
                  <a:pt x="46079" y="53519"/>
                </a:lnTo>
                <a:lnTo>
                  <a:pt x="59640" y="39959"/>
                </a:lnTo>
                <a:close/>
                <a:moveTo>
                  <a:pt x="171360" y="0"/>
                </a:moveTo>
                <a:lnTo>
                  <a:pt x="190440" y="0"/>
                </a:lnTo>
                <a:lnTo>
                  <a:pt x="190440" y="37440"/>
                </a:lnTo>
                <a:lnTo>
                  <a:pt x="190087" y="37440"/>
                </a:lnTo>
                <a:lnTo>
                  <a:pt x="171360" y="37440"/>
                </a:lnTo>
                <a:lnTo>
                  <a:pt x="1713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1" anchor="ctr" bIns="40800" lIns="81625" spcFirstLastPara="1" rIns="81625" wrap="square" tIns="4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a78802cf24_0_807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ga78802cf24_0_901"/>
          <p:cNvGraphicFramePr/>
          <p:nvPr/>
        </p:nvGraphicFramePr>
        <p:xfrm>
          <a:off x="3801297" y="177195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{DD43ABAB-A637-4C72-9B0D-0F9A1C1C3DBB}</a:tableStyleId>
              </a:tblPr>
              <a:tblGrid>
                <a:gridCol w="1688600"/>
                <a:gridCol w="1969475"/>
                <a:gridCol w="1506700"/>
              </a:tblGrid>
              <a:tr h="106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Nazwa substancji</a:t>
                      </a:r>
                      <a:endParaRPr sz="2100" u="none" cap="none" strike="noStrike"/>
                    </a:p>
                  </a:txBody>
                  <a:tcPr marT="67725" marB="67725" marR="50800" marL="5080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Kategoria substancji niebezpiecznych</a:t>
                      </a:r>
                      <a:endParaRPr sz="2100" u="none" cap="none" strike="noStrike"/>
                    </a:p>
                  </a:txBody>
                  <a:tcPr marT="67725" marB="67725" marR="50800" marL="5080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400" u="none" cap="none" strike="noStrike"/>
                        <a:t>Zagrożenia decydujące o kwalifikacji</a:t>
                      </a:r>
                      <a:endParaRPr sz="1400" u="none" cap="none" strike="noStrike"/>
                    </a:p>
                  </a:txBody>
                  <a:tcPr marT="67725" marB="67725" marR="50800" marL="50800" anchor="ctr">
                    <a:solidFill>
                      <a:schemeClr val="dk2"/>
                    </a:solidFill>
                  </a:tcPr>
                </a:tc>
              </a:tr>
              <a:tr h="106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300" u="none" cap="none" strike="noStrike">
                          <a:solidFill>
                            <a:srgbClr val="5555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Olej opałowy ciężki</a:t>
                      </a:r>
                      <a:endParaRPr sz="1600" u="none" cap="none" strike="noStrike">
                        <a:solidFill>
                          <a:srgbClr val="55555A"/>
                        </a:solidFill>
                      </a:endParaRPr>
                    </a:p>
                  </a:txBody>
                  <a:tcPr marT="67725" marB="67725" marR="50800" marL="508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>
                          <a:solidFill>
                            <a:srgbClr val="5555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pl-PL" sz="1300" u="none" cap="none" strike="noStrike">
                          <a:solidFill>
                            <a:srgbClr val="5555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 400, H 410, </a:t>
                      </a:r>
                      <a:endParaRPr sz="1300" u="none" cap="none" strike="noStrike">
                        <a:solidFill>
                          <a:srgbClr val="5555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cap="none" strike="noStrike">
                          <a:solidFill>
                            <a:srgbClr val="5555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 332, H350, </a:t>
                      </a:r>
                      <a:endParaRPr sz="1300" u="none" cap="none" strike="noStrike">
                        <a:solidFill>
                          <a:srgbClr val="5555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cap="none" strike="noStrike">
                          <a:solidFill>
                            <a:srgbClr val="5555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 361d, H 373</a:t>
                      </a:r>
                      <a:endParaRPr sz="1300" u="none" cap="none" strike="noStrike">
                        <a:solidFill>
                          <a:srgbClr val="5555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7725" marB="67725" marR="50800" marL="50800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cap="none" strike="noStrike">
                          <a:solidFill>
                            <a:srgbClr val="55555A"/>
                          </a:solidFill>
                        </a:rPr>
                        <a:t>substancje niebezpieczne dla środowiska, działają toksycznie/ bardzo toksycznie na organizmy wodne; mogą spowodować długotrwałe skutki w środowisku wodnym</a:t>
                      </a:r>
                      <a:endParaRPr sz="1300" u="none" cap="none" strike="noStrike">
                        <a:solidFill>
                          <a:srgbClr val="55555A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67725" marB="67725" marR="50800" marL="50800" anchor="ctr"/>
                </a:tc>
              </a:tr>
              <a:tr h="139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Olej opałowy lekki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7725" marB="67725" marR="50800" marL="50800" anchor="ctr">
                    <a:solidFill>
                      <a:srgbClr val="E3E5E8">
                        <a:alpha val="2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cap="none" strike="noStrike">
                          <a:solidFill>
                            <a:srgbClr val="5555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 411, </a:t>
                      </a:r>
                      <a:endParaRPr sz="1300" u="none" cap="none" strike="noStrike">
                        <a:solidFill>
                          <a:srgbClr val="5555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cap="none" strike="noStrike">
                          <a:solidFill>
                            <a:srgbClr val="5555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 304, H 315, </a:t>
                      </a:r>
                      <a:endParaRPr sz="1300" u="none" cap="none" strike="noStrike">
                        <a:solidFill>
                          <a:srgbClr val="55555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300"/>
                        <a:buFont typeface="Arial"/>
                        <a:buNone/>
                      </a:pPr>
                      <a:r>
                        <a:rPr lang="pl-PL" sz="1300" u="none" cap="none" strike="noStrike">
                          <a:solidFill>
                            <a:srgbClr val="55555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 332, H 351, H 373</a:t>
                      </a:r>
                      <a:endParaRPr sz="1300" u="none" cap="none" strike="noStrike">
                        <a:solidFill>
                          <a:srgbClr val="55555A"/>
                        </a:solidFill>
                      </a:endParaRPr>
                    </a:p>
                  </a:txBody>
                  <a:tcPr marT="67725" marB="67725" marR="50800" marL="50800" anchor="ctr">
                    <a:solidFill>
                      <a:srgbClr val="E3E5E8">
                        <a:alpha val="28627"/>
                      </a:srgbClr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166" name="Google Shape;166;ga78802cf24_0_901"/>
          <p:cNvSpPr txBox="1"/>
          <p:nvPr/>
        </p:nvSpPr>
        <p:spPr>
          <a:xfrm>
            <a:off x="566625" y="2342650"/>
            <a:ext cx="2995200" cy="39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W tabeli zestawiono informacje 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o substancjach niebezpiecznych, decydujących o kwalifikacji zakładu.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Pozostałe substancje nie przekraczają progów określonych w przepisach wykonawczych wydanych na podstawie  art. 248 ust. 3 ustawy Prawo Ochrony Środowiska lub też nie są uwzględniane zgodnie z pkt 1.1 załącznika do stosownego Rozporządzenia Min. Gospodarki (ilość mniejsza niż 2% podanych wartości progowych).</a:t>
            </a:r>
            <a:endParaRPr b="0" i="0" sz="13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a78802cf24_0_901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168" name="Google Shape;168;ga78802cf24_0_901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ga78802cf24_0_901"/>
          <p:cNvSpPr txBox="1"/>
          <p:nvPr>
            <p:ph type="title"/>
          </p:nvPr>
        </p:nvSpPr>
        <p:spPr>
          <a:xfrm>
            <a:off x="696924" y="454050"/>
            <a:ext cx="42756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l-PL"/>
              <a:t>CHARAKTERYSTYKA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SKŁADOWANYCH SUBSTANCJI</a:t>
            </a:r>
            <a:endParaRPr/>
          </a:p>
        </p:txBody>
      </p:sp>
      <p:sp>
        <p:nvSpPr>
          <p:cNvPr id="170" name="Google Shape;170;ga78802cf24_0_901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78802cf24_0_943"/>
          <p:cNvSpPr txBox="1"/>
          <p:nvPr>
            <p:ph idx="1" type="body"/>
          </p:nvPr>
        </p:nvSpPr>
        <p:spPr>
          <a:xfrm>
            <a:off x="855250" y="2817890"/>
            <a:ext cx="34716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300"/>
              <a:buChar char="●"/>
            </a:pPr>
            <a:r>
              <a:rPr lang="pl-PL" sz="1300">
                <a:solidFill>
                  <a:srgbClr val="55555A"/>
                </a:solidFill>
              </a:rPr>
              <a:t>2 zbiorniki na olej opałowy ciężki</a:t>
            </a:r>
            <a:endParaRPr sz="1300">
              <a:solidFill>
                <a:srgbClr val="55555A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300"/>
              <a:buChar char="●"/>
            </a:pPr>
            <a:r>
              <a:rPr lang="pl-PL" sz="1300">
                <a:solidFill>
                  <a:srgbClr val="55555A"/>
                </a:solidFill>
              </a:rPr>
              <a:t>2 zbiorniki na olej opałowy lekki</a:t>
            </a:r>
            <a:endParaRPr sz="1300">
              <a:solidFill>
                <a:srgbClr val="55555A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300"/>
              <a:buChar char="●"/>
            </a:pPr>
            <a:r>
              <a:rPr lang="pl-PL" sz="1300">
                <a:solidFill>
                  <a:srgbClr val="55555A"/>
                </a:solidFill>
              </a:rPr>
              <a:t>stacje rozładowcze dla cystern kolejowych i autocystern, </a:t>
            </a:r>
            <a:endParaRPr sz="1300">
              <a:solidFill>
                <a:srgbClr val="55555A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300"/>
              <a:buChar char="●"/>
            </a:pPr>
            <a:r>
              <a:rPr lang="pl-PL" sz="1300">
                <a:solidFill>
                  <a:srgbClr val="55555A"/>
                </a:solidFill>
              </a:rPr>
              <a:t>urządzenia w budynkach gospodarki olejowej,</a:t>
            </a:r>
            <a:endParaRPr sz="1300">
              <a:solidFill>
                <a:srgbClr val="55555A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300"/>
              <a:buChar char="●"/>
            </a:pPr>
            <a:r>
              <a:rPr lang="pl-PL" sz="1300">
                <a:solidFill>
                  <a:srgbClr val="55555A"/>
                </a:solidFill>
              </a:rPr>
              <a:t>instalacja parowa,</a:t>
            </a:r>
            <a:endParaRPr sz="1300">
              <a:solidFill>
                <a:srgbClr val="55555A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300"/>
              <a:buChar char="●"/>
            </a:pPr>
            <a:r>
              <a:rPr lang="pl-PL" sz="1300">
                <a:solidFill>
                  <a:srgbClr val="55555A"/>
                </a:solidFill>
              </a:rPr>
              <a:t>instalacja ściekowa wewnątrz budynku oraz w obrębie parku zbiorników magazynowych na zewnątrz budynku oraz wzdłuż kolektorów rozładowczych wraz z łapaczem olejów</a:t>
            </a:r>
            <a:endParaRPr sz="1300">
              <a:solidFill>
                <a:srgbClr val="55555A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  <p:sp>
        <p:nvSpPr>
          <p:cNvPr id="176" name="Google Shape;176;ga78802cf24_0_943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a78802cf24_0_943"/>
          <p:cNvSpPr txBox="1"/>
          <p:nvPr/>
        </p:nvSpPr>
        <p:spPr>
          <a:xfrm>
            <a:off x="5355775" y="2565275"/>
            <a:ext cx="3526500" cy="27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Celem działania instalacji jest nieprzerwane dostarczanie oleju opałowego w ilościach potrzebnych w danej chwili do opalania kotłów.</a:t>
            </a:r>
            <a:endParaRPr b="0" i="0" sz="13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Dla zagwarantowania ciągłej pracy kotłów zostały zamontowane rurociągi od pomp zasilających do kotłowni głównej i szczytowej, którymi równolegle płynie olej i w przypadku awarii jednego z rurociągów drugi jest w stanie całkowicie przejąć obciążenie.</a:t>
            </a:r>
            <a:endParaRPr b="0" i="0" sz="9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a78802cf24_0_943"/>
          <p:cNvSpPr txBox="1"/>
          <p:nvPr/>
        </p:nvSpPr>
        <p:spPr>
          <a:xfrm>
            <a:off x="925700" y="2189193"/>
            <a:ext cx="3067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Do instalacji zwiększonego ryzyka na terenie zakładu należy instalacja rozładunku, magazynowania i przesyłu paliw płynnych.W jej skład  wchodzą:</a:t>
            </a:r>
            <a:endParaRPr b="0" i="0" sz="13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a78802cf24_0_943"/>
          <p:cNvSpPr/>
          <p:nvPr/>
        </p:nvSpPr>
        <p:spPr>
          <a:xfrm>
            <a:off x="828848" y="2174180"/>
            <a:ext cx="26400" cy="502500"/>
          </a:xfrm>
          <a:prstGeom prst="roundRect">
            <a:avLst>
              <a:gd fmla="val 50000" name="adj"/>
            </a:avLst>
          </a:prstGeom>
          <a:solidFill>
            <a:srgbClr val="E85F4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5454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ga78802cf24_0_943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181" name="Google Shape;181;ga78802cf24_0_943"/>
          <p:cNvSpPr txBox="1"/>
          <p:nvPr>
            <p:ph type="title"/>
          </p:nvPr>
        </p:nvSpPr>
        <p:spPr>
          <a:xfrm>
            <a:off x="809107" y="374647"/>
            <a:ext cx="38715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pl-PL"/>
              <a:t>OPIS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INSTALACJI</a:t>
            </a:r>
            <a:endParaRPr/>
          </a:p>
        </p:txBody>
      </p:sp>
      <p:sp>
        <p:nvSpPr>
          <p:cNvPr id="182" name="Google Shape;182;ga78802cf24_0_943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78802cf24_0_988"/>
          <p:cNvSpPr txBox="1"/>
          <p:nvPr/>
        </p:nvSpPr>
        <p:spPr>
          <a:xfrm>
            <a:off x="650425" y="1860175"/>
            <a:ext cx="81351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Zbiorniki  z olejem zabezpieczone są przed niekontrolowanym rozlaniem poprzez misy lub  ścianę osłonową. Zakład posiada system zabezpieczeń przed przedostaniem się ścieków zaolejonych do  wód powierzchniowych.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Ścieki technologiczne, kierowane są do łapacza oleju, gdzie substancje ropopochodne są wychwytywane przez system komór przelewowych i oczyszczone ścieki  kierowane są do oczyszczalni ścieków przemysłowych. W przypadku zidentyfikowania  substancji  ropopochodnej w oczyszczalni ścieków przemysłowych,  dodatkowo kolektor napływowy i odpływowy  można zabezpieczyć  matami chłonnymi lub rękawami sorpcyjnymi, które usuwają z powierzchni ścieków warstwę oleju. Ścieki z oczyszczalni ścieków przemysłowych kierowane są do Zakładowej Oczyszczalni Ścieków</a:t>
            </a:r>
            <a:r>
              <a:rPr b="0" i="0" lang="pl-P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AutoNum type="arabicPeriod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Gospodarka olejowa została wyposażona  m. in. w następujące układy sygnalizacyjne: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○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	niskie ciśnienie oleju opałowego,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○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	temperatura oleju opałowego w zbiornikach,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○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	niskie ciśnienie przed pompami głównymi,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○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	poziom oleju w zbiornikach,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○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	temperatura przed pompami,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A"/>
              </a:buClr>
              <a:buSzPts val="1400"/>
              <a:buFont typeface="Arial"/>
              <a:buChar char="○"/>
            </a:pPr>
            <a:r>
              <a:rPr b="0" i="0" lang="pl-PL" sz="1400" u="none" cap="none" strike="noStrike">
                <a:solidFill>
                  <a:srgbClr val="55555A"/>
                </a:solidFill>
                <a:latin typeface="Arial"/>
                <a:ea typeface="Arial"/>
                <a:cs typeface="Arial"/>
                <a:sym typeface="Arial"/>
              </a:rPr>
              <a:t>	brak zasilania 230V.</a:t>
            </a:r>
            <a:endParaRPr b="0" i="0" sz="1400" u="none" cap="none" strike="noStrike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555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a78802cf24_0_988"/>
          <p:cNvSpPr txBox="1"/>
          <p:nvPr>
            <p:ph idx="12" type="sldNum"/>
          </p:nvPr>
        </p:nvSpPr>
        <p:spPr>
          <a:xfrm>
            <a:off x="8457775" y="8704178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pl-PL"/>
              <a:t>‹#›</a:t>
            </a:fld>
            <a:endParaRPr i="0" sz="1400"/>
          </a:p>
        </p:txBody>
      </p:sp>
      <p:sp>
        <p:nvSpPr>
          <p:cNvPr id="189" name="Google Shape;189;ga78802cf24_0_988"/>
          <p:cNvSpPr/>
          <p:nvPr/>
        </p:nvSpPr>
        <p:spPr>
          <a:xfrm>
            <a:off x="650435" y="607605"/>
            <a:ext cx="46500" cy="852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ga78802cf24_0_988"/>
          <p:cNvSpPr txBox="1"/>
          <p:nvPr>
            <p:ph type="title"/>
          </p:nvPr>
        </p:nvSpPr>
        <p:spPr>
          <a:xfrm>
            <a:off x="766750" y="520299"/>
            <a:ext cx="38715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l-PL"/>
              <a:t>OPIS</a:t>
            </a:r>
            <a:endParaRPr b="0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chemeClr val="dk2"/>
                </a:solidFill>
              </a:rPr>
              <a:t>ZABEZPIECZEŃ</a:t>
            </a:r>
            <a:endParaRPr/>
          </a:p>
        </p:txBody>
      </p:sp>
      <p:sp>
        <p:nvSpPr>
          <p:cNvPr id="191" name="Google Shape;191;ga78802cf24_0_988"/>
          <p:cNvSpPr txBox="1"/>
          <p:nvPr/>
        </p:nvSpPr>
        <p:spPr>
          <a:xfrm>
            <a:off x="838050" y="301175"/>
            <a:ext cx="4245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uverture">
  <a:themeElements>
    <a:clrScheme name="veoliaNew">
      <a:dk1>
        <a:srgbClr val="000000"/>
      </a:dk1>
      <a:lt1>
        <a:srgbClr val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Personnalisé 24">
      <a:dk1>
        <a:srgbClr val="545459"/>
      </a:dk1>
      <a:lt1>
        <a:srgbClr val="FFFFFF"/>
      </a:lt1>
      <a:dk2>
        <a:srgbClr val="E85F46"/>
      </a:dk2>
      <a:lt2>
        <a:srgbClr val="0076B9"/>
      </a:lt2>
      <a:accent1>
        <a:srgbClr val="FFA000"/>
      </a:accent1>
      <a:accent2>
        <a:srgbClr val="199B69"/>
      </a:accent2>
      <a:accent3>
        <a:srgbClr val="FDB914"/>
      </a:accent3>
      <a:accent4>
        <a:srgbClr val="01ADC6"/>
      </a:accent4>
      <a:accent5>
        <a:srgbClr val="D5D6D5"/>
      </a:accent5>
      <a:accent6>
        <a:srgbClr val="000000"/>
      </a:accent6>
      <a:hlink>
        <a:srgbClr val="E85F46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2018-05-08T12:06:04Z</dcterms:created>
</cp:coreProperties>
</file>